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0"/>
  </p:notesMasterIdLst>
  <p:sldIdLst>
    <p:sldId id="256" r:id="rId2"/>
    <p:sldId id="257" r:id="rId3"/>
    <p:sldId id="258" r:id="rId4"/>
    <p:sldId id="259" r:id="rId5"/>
    <p:sldId id="261" r:id="rId6"/>
    <p:sldId id="263" r:id="rId7"/>
    <p:sldId id="264" r:id="rId8"/>
    <p:sldId id="265" r:id="rId9"/>
    <p:sldId id="266" r:id="rId10"/>
    <p:sldId id="267" r:id="rId11"/>
    <p:sldId id="268" r:id="rId12"/>
    <p:sldId id="260" r:id="rId13"/>
    <p:sldId id="269" r:id="rId14"/>
    <p:sldId id="273" r:id="rId15"/>
    <p:sldId id="270" r:id="rId16"/>
    <p:sldId id="271" r:id="rId17"/>
    <p:sldId id="272" r:id="rId18"/>
    <p:sldId id="274" r:id="rId19"/>
    <p:sldId id="275"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6" r:id="rId38"/>
    <p:sldId id="29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2" d="100"/>
          <a:sy n="72" d="100"/>
        </p:scale>
        <p:origin x="654" y="66"/>
      </p:cViewPr>
      <p:guideLst/>
    </p:cSldViewPr>
  </p:slideViewPr>
  <p:notesTextViewPr>
    <p:cViewPr>
      <p:scale>
        <a:sx n="1" d="1"/>
        <a:sy n="1" d="1"/>
      </p:scale>
      <p:origin x="0" y="0"/>
    </p:cViewPr>
  </p:notesTextViewPr>
  <p:notesViewPr>
    <p:cSldViewPr snapToGrid="0">
      <p:cViewPr>
        <p:scale>
          <a:sx n="90" d="100"/>
          <a:sy n="90" d="100"/>
        </p:scale>
        <p:origin x="2112" y="-88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48"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8E549-2479-412B-825D-2DD1C669CD2E}" type="datetimeFigureOut">
              <a:rPr lang="en-US" smtClean="0"/>
              <a:t>8/10/2019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93D43-89F3-4297-B694-F33B1AB5AAF7}" type="slidenum">
              <a:rPr lang="en-US" smtClean="0"/>
              <a:t>‹#›</a:t>
            </a:fld>
            <a:endParaRPr lang="en-US" dirty="0"/>
          </a:p>
        </p:txBody>
      </p:sp>
    </p:spTree>
    <p:extLst>
      <p:ext uri="{BB962C8B-B14F-4D97-AF65-F5344CB8AC3E}">
        <p14:creationId xmlns:p14="http://schemas.microsoft.com/office/powerpoint/2010/main" val="2230073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93D43-89F3-4297-B694-F33B1AB5AAF7}" type="slidenum">
              <a:rPr lang="en-US" smtClean="0"/>
              <a:t>1</a:t>
            </a:fld>
            <a:endParaRPr lang="en-US" dirty="0"/>
          </a:p>
        </p:txBody>
      </p:sp>
    </p:spTree>
    <p:extLst>
      <p:ext uri="{BB962C8B-B14F-4D97-AF65-F5344CB8AC3E}">
        <p14:creationId xmlns:p14="http://schemas.microsoft.com/office/powerpoint/2010/main" val="476852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93D43-89F3-4297-B694-F33B1AB5AAF7}" type="slidenum">
              <a:rPr lang="en-US" smtClean="0"/>
              <a:t>2</a:t>
            </a:fld>
            <a:endParaRPr lang="en-US" dirty="0"/>
          </a:p>
        </p:txBody>
      </p:sp>
    </p:spTree>
    <p:extLst>
      <p:ext uri="{BB962C8B-B14F-4D97-AF65-F5344CB8AC3E}">
        <p14:creationId xmlns:p14="http://schemas.microsoft.com/office/powerpoint/2010/main" val="249225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should we learn how to do simulation well?  It’s all about providing our students with experiential learning that improves practice (and patient care!)</a:t>
            </a:r>
          </a:p>
        </p:txBody>
      </p:sp>
      <p:sp>
        <p:nvSpPr>
          <p:cNvPr id="4" name="Slide Number Placeholder 3"/>
          <p:cNvSpPr>
            <a:spLocks noGrp="1"/>
          </p:cNvSpPr>
          <p:nvPr>
            <p:ph type="sldNum" sz="quarter" idx="10"/>
          </p:nvPr>
        </p:nvSpPr>
        <p:spPr/>
        <p:txBody>
          <a:bodyPr/>
          <a:lstStyle/>
          <a:p>
            <a:fld id="{BF893D43-89F3-4297-B694-F33B1AB5AAF7}" type="slidenum">
              <a:rPr lang="en-US" smtClean="0"/>
              <a:t>3</a:t>
            </a:fld>
            <a:endParaRPr lang="en-US" dirty="0"/>
          </a:p>
        </p:txBody>
      </p:sp>
    </p:spTree>
    <p:extLst>
      <p:ext uri="{BB962C8B-B14F-4D97-AF65-F5344CB8AC3E}">
        <p14:creationId xmlns:p14="http://schemas.microsoft.com/office/powerpoint/2010/main" val="11615229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00A117D-7AD9-4BDE-983C-35CD2CB1321F}" type="datetime1">
              <a:rPr lang="en-US" smtClean="0"/>
              <a:t>8/10/2019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r>
              <a:rPr lang="en-US" dirty="0"/>
              <a:t>P. Sadlon 2019</a:t>
            </a: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A06BAE-C3FD-4BAD-837E-A6D4B573AB19}" type="datetime1">
              <a:rPr lang="en-US" smtClean="0"/>
              <a:t>8/10/2019</a:t>
            </a:fld>
            <a:endParaRPr lang="en-US" dirty="0"/>
          </a:p>
        </p:txBody>
      </p:sp>
      <p:sp>
        <p:nvSpPr>
          <p:cNvPr id="6" name="Footer Placeholder 5"/>
          <p:cNvSpPr>
            <a:spLocks noGrp="1"/>
          </p:cNvSpPr>
          <p:nvPr>
            <p:ph type="ftr" sz="quarter" idx="11"/>
          </p:nvPr>
        </p:nvSpPr>
        <p:spPr/>
        <p:txBody>
          <a:bodyPr/>
          <a:lstStyle/>
          <a:p>
            <a:r>
              <a:rPr lang="en-US" dirty="0"/>
              <a:t>P. Sadlon 2019</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464095-E591-457E-99DD-3F012A507672}" type="datetime1">
              <a:rPr lang="en-US" smtClean="0"/>
              <a:t>8/10/2019</a:t>
            </a:fld>
            <a:endParaRPr lang="en-US" dirty="0"/>
          </a:p>
        </p:txBody>
      </p:sp>
      <p:sp>
        <p:nvSpPr>
          <p:cNvPr id="5" name="Footer Placeholder 4"/>
          <p:cNvSpPr>
            <a:spLocks noGrp="1"/>
          </p:cNvSpPr>
          <p:nvPr>
            <p:ph type="ftr" sz="quarter" idx="11"/>
          </p:nvPr>
        </p:nvSpPr>
        <p:spPr/>
        <p:txBody>
          <a:bodyPr/>
          <a:lstStyle/>
          <a:p>
            <a:r>
              <a:rPr lang="en-US" dirty="0"/>
              <a:t>P. Sadlon 2019</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E8E82F-0DA2-4205-AD73-152A9DB2EC55}" type="datetime1">
              <a:rPr lang="en-US" smtClean="0"/>
              <a:t>8/10/2019</a:t>
            </a:fld>
            <a:endParaRPr lang="en-US" dirty="0"/>
          </a:p>
        </p:txBody>
      </p:sp>
      <p:sp>
        <p:nvSpPr>
          <p:cNvPr id="5" name="Footer Placeholder 4"/>
          <p:cNvSpPr>
            <a:spLocks noGrp="1"/>
          </p:cNvSpPr>
          <p:nvPr>
            <p:ph type="ftr" sz="quarter" idx="11"/>
          </p:nvPr>
        </p:nvSpPr>
        <p:spPr/>
        <p:txBody>
          <a:bodyPr/>
          <a:lstStyle/>
          <a:p>
            <a:r>
              <a:rPr lang="en-US" dirty="0"/>
              <a:t>P. Sadlon 2019</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8B12FB-A661-4C3E-BB4B-36BD10B21EA5}" type="datetime1">
              <a:rPr lang="en-US" smtClean="0"/>
              <a:t>8/10/2019</a:t>
            </a:fld>
            <a:endParaRPr lang="en-US" dirty="0"/>
          </a:p>
        </p:txBody>
      </p:sp>
      <p:sp>
        <p:nvSpPr>
          <p:cNvPr id="5" name="Footer Placeholder 4"/>
          <p:cNvSpPr>
            <a:spLocks noGrp="1"/>
          </p:cNvSpPr>
          <p:nvPr>
            <p:ph type="ftr" sz="quarter" idx="11"/>
          </p:nvPr>
        </p:nvSpPr>
        <p:spPr/>
        <p:txBody>
          <a:bodyPr/>
          <a:lstStyle/>
          <a:p>
            <a:r>
              <a:rPr lang="en-US" dirty="0"/>
              <a:t>P. Sadlon 2019</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16733B-146E-4B75-91DF-C0786D08A243}" type="datetime1">
              <a:rPr lang="en-US" smtClean="0"/>
              <a:t>8/10/2019</a:t>
            </a:fld>
            <a:endParaRPr lang="en-US" dirty="0"/>
          </a:p>
        </p:txBody>
      </p:sp>
      <p:sp>
        <p:nvSpPr>
          <p:cNvPr id="5" name="Footer Placeholder 4"/>
          <p:cNvSpPr>
            <a:spLocks noGrp="1"/>
          </p:cNvSpPr>
          <p:nvPr>
            <p:ph type="ftr" sz="quarter" idx="11"/>
          </p:nvPr>
        </p:nvSpPr>
        <p:spPr/>
        <p:txBody>
          <a:bodyPr/>
          <a:lstStyle/>
          <a:p>
            <a:r>
              <a:rPr lang="en-US" dirty="0"/>
              <a:t>P. Sadlon 2019</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B6363B-E298-4708-ACBE-083008AC0DDF}" type="datetime1">
              <a:rPr lang="en-US" smtClean="0"/>
              <a:t>8/10/2019</a:t>
            </a:fld>
            <a:endParaRPr lang="en-US" dirty="0"/>
          </a:p>
        </p:txBody>
      </p:sp>
      <p:sp>
        <p:nvSpPr>
          <p:cNvPr id="5" name="Footer Placeholder 4"/>
          <p:cNvSpPr>
            <a:spLocks noGrp="1"/>
          </p:cNvSpPr>
          <p:nvPr>
            <p:ph type="ftr" sz="quarter" idx="11"/>
          </p:nvPr>
        </p:nvSpPr>
        <p:spPr/>
        <p:txBody>
          <a:bodyPr/>
          <a:lstStyle/>
          <a:p>
            <a:r>
              <a:rPr lang="en-US" dirty="0"/>
              <a:t>P. Sadlon 2019</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8805D9-91E9-4F29-9F92-6EE0FBD145C6}" type="datetime1">
              <a:rPr lang="en-US" smtClean="0"/>
              <a:t>8/10/2019</a:t>
            </a:fld>
            <a:endParaRPr lang="en-US" dirty="0"/>
          </a:p>
        </p:txBody>
      </p:sp>
      <p:sp>
        <p:nvSpPr>
          <p:cNvPr id="5" name="Footer Placeholder 4"/>
          <p:cNvSpPr>
            <a:spLocks noGrp="1"/>
          </p:cNvSpPr>
          <p:nvPr>
            <p:ph type="ftr" sz="quarter" idx="11"/>
          </p:nvPr>
        </p:nvSpPr>
        <p:spPr/>
        <p:txBody>
          <a:bodyPr/>
          <a:lstStyle/>
          <a:p>
            <a:r>
              <a:rPr lang="en-US" dirty="0"/>
              <a:t>P. Sadlon 2019</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F9B5C9-6AD4-471E-9287-FB510E2F6BEA}" type="datetime1">
              <a:rPr lang="en-US" smtClean="0"/>
              <a:t>8/10/2019</a:t>
            </a:fld>
            <a:endParaRPr lang="en-US" dirty="0"/>
          </a:p>
        </p:txBody>
      </p:sp>
      <p:sp>
        <p:nvSpPr>
          <p:cNvPr id="5" name="Footer Placeholder 4"/>
          <p:cNvSpPr>
            <a:spLocks noGrp="1"/>
          </p:cNvSpPr>
          <p:nvPr>
            <p:ph type="ftr" sz="quarter" idx="11"/>
          </p:nvPr>
        </p:nvSpPr>
        <p:spPr/>
        <p:txBody>
          <a:bodyPr/>
          <a:lstStyle/>
          <a:p>
            <a:r>
              <a:rPr lang="en-US" dirty="0"/>
              <a:t>P. Sadlon 2019</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EA300C-3CBA-4FF0-BEAF-1ADCE1872853}" type="datetime1">
              <a:rPr lang="en-US" smtClean="0"/>
              <a:t>8/10/2019</a:t>
            </a:fld>
            <a:endParaRPr lang="en-US" dirty="0"/>
          </a:p>
        </p:txBody>
      </p:sp>
      <p:sp>
        <p:nvSpPr>
          <p:cNvPr id="5" name="Footer Placeholder 4"/>
          <p:cNvSpPr>
            <a:spLocks noGrp="1"/>
          </p:cNvSpPr>
          <p:nvPr>
            <p:ph type="ftr" sz="quarter" idx="11"/>
          </p:nvPr>
        </p:nvSpPr>
        <p:spPr/>
        <p:txBody>
          <a:bodyPr/>
          <a:lstStyle/>
          <a:p>
            <a:r>
              <a:rPr lang="en-US" dirty="0"/>
              <a:t>P. Sadlon 2019</a:t>
            </a:r>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204F4A-45E6-4B23-8D32-22A8B7B8A735}" type="datetime1">
              <a:rPr lang="en-US" smtClean="0"/>
              <a:t>8/10/2019</a:t>
            </a:fld>
            <a:endParaRPr lang="en-US" dirty="0"/>
          </a:p>
        </p:txBody>
      </p:sp>
      <p:sp>
        <p:nvSpPr>
          <p:cNvPr id="5" name="Footer Placeholder 4"/>
          <p:cNvSpPr>
            <a:spLocks noGrp="1"/>
          </p:cNvSpPr>
          <p:nvPr>
            <p:ph type="ftr" sz="quarter" idx="11"/>
          </p:nvPr>
        </p:nvSpPr>
        <p:spPr/>
        <p:txBody>
          <a:bodyPr/>
          <a:lstStyle/>
          <a:p>
            <a:r>
              <a:rPr lang="en-US" dirty="0"/>
              <a:t>P. Sadlon 2019</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C9BB9D-7094-471F-BEEC-F4CA2EF041B5}" type="datetime1">
              <a:rPr lang="en-US" smtClean="0"/>
              <a:t>8/10/2019</a:t>
            </a:fld>
            <a:endParaRPr lang="en-US" dirty="0"/>
          </a:p>
        </p:txBody>
      </p:sp>
      <p:sp>
        <p:nvSpPr>
          <p:cNvPr id="6" name="Footer Placeholder 5"/>
          <p:cNvSpPr>
            <a:spLocks noGrp="1"/>
          </p:cNvSpPr>
          <p:nvPr>
            <p:ph type="ftr" sz="quarter" idx="11"/>
          </p:nvPr>
        </p:nvSpPr>
        <p:spPr/>
        <p:txBody>
          <a:bodyPr/>
          <a:lstStyle/>
          <a:p>
            <a:r>
              <a:rPr lang="en-US" dirty="0"/>
              <a:t>P. Sadlon 2019</a:t>
            </a:r>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EA3497-7070-45E4-BCBB-7150E98A9014}" type="datetime1">
              <a:rPr lang="en-US" smtClean="0"/>
              <a:t>8/10/2019</a:t>
            </a:fld>
            <a:endParaRPr lang="en-US" dirty="0"/>
          </a:p>
        </p:txBody>
      </p:sp>
      <p:sp>
        <p:nvSpPr>
          <p:cNvPr id="8" name="Footer Placeholder 7"/>
          <p:cNvSpPr>
            <a:spLocks noGrp="1"/>
          </p:cNvSpPr>
          <p:nvPr>
            <p:ph type="ftr" sz="quarter" idx="11"/>
          </p:nvPr>
        </p:nvSpPr>
        <p:spPr/>
        <p:txBody>
          <a:bodyPr/>
          <a:lstStyle/>
          <a:p>
            <a:r>
              <a:rPr lang="en-US" dirty="0"/>
              <a:t>P. Sadlon 2019</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B1C7C2-ED1D-48E8-8872-E8AE2844BBDE}" type="datetime1">
              <a:rPr lang="en-US" smtClean="0"/>
              <a:t>8/10/2019</a:t>
            </a:fld>
            <a:endParaRPr lang="en-US" dirty="0"/>
          </a:p>
        </p:txBody>
      </p:sp>
      <p:sp>
        <p:nvSpPr>
          <p:cNvPr id="4" name="Footer Placeholder 3"/>
          <p:cNvSpPr>
            <a:spLocks noGrp="1"/>
          </p:cNvSpPr>
          <p:nvPr>
            <p:ph type="ftr" sz="quarter" idx="11"/>
          </p:nvPr>
        </p:nvSpPr>
        <p:spPr/>
        <p:txBody>
          <a:bodyPr/>
          <a:lstStyle/>
          <a:p>
            <a:r>
              <a:rPr lang="en-US" dirty="0"/>
              <a:t>P. Sadlon 2019</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A0BCE-C893-429A-BF45-802A3F22D4F7}" type="datetime1">
              <a:rPr lang="en-US" smtClean="0"/>
              <a:t>8/10/2019</a:t>
            </a:fld>
            <a:endParaRPr lang="en-US" dirty="0"/>
          </a:p>
        </p:txBody>
      </p:sp>
      <p:sp>
        <p:nvSpPr>
          <p:cNvPr id="3" name="Footer Placeholder 2"/>
          <p:cNvSpPr>
            <a:spLocks noGrp="1"/>
          </p:cNvSpPr>
          <p:nvPr>
            <p:ph type="ftr" sz="quarter" idx="11"/>
          </p:nvPr>
        </p:nvSpPr>
        <p:spPr/>
        <p:txBody>
          <a:bodyPr/>
          <a:lstStyle/>
          <a:p>
            <a:r>
              <a:rPr lang="en-US" dirty="0"/>
              <a:t>P. Sadlon 2019</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B7CFEE-2EF9-468D-9643-5CD5D3C38B56}" type="datetime1">
              <a:rPr lang="en-US" smtClean="0"/>
              <a:t>8/10/2019</a:t>
            </a:fld>
            <a:endParaRPr lang="en-US" dirty="0"/>
          </a:p>
        </p:txBody>
      </p:sp>
      <p:sp>
        <p:nvSpPr>
          <p:cNvPr id="6" name="Footer Placeholder 5"/>
          <p:cNvSpPr>
            <a:spLocks noGrp="1"/>
          </p:cNvSpPr>
          <p:nvPr>
            <p:ph type="ftr" sz="quarter" idx="11"/>
          </p:nvPr>
        </p:nvSpPr>
        <p:spPr/>
        <p:txBody>
          <a:bodyPr/>
          <a:lstStyle/>
          <a:p>
            <a:r>
              <a:rPr lang="en-US" dirty="0"/>
              <a:t>P. Sadlon 2019</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FA9642-5596-431B-9ECB-E67ED6F16ABD}" type="datetime1">
              <a:rPr lang="en-US" smtClean="0"/>
              <a:t>8/10/2019</a:t>
            </a:fld>
            <a:endParaRPr lang="en-US" dirty="0"/>
          </a:p>
        </p:txBody>
      </p:sp>
      <p:sp>
        <p:nvSpPr>
          <p:cNvPr id="6" name="Footer Placeholder 5"/>
          <p:cNvSpPr>
            <a:spLocks noGrp="1"/>
          </p:cNvSpPr>
          <p:nvPr>
            <p:ph type="ftr" sz="quarter" idx="11"/>
          </p:nvPr>
        </p:nvSpPr>
        <p:spPr/>
        <p:txBody>
          <a:bodyPr/>
          <a:lstStyle/>
          <a:p>
            <a:r>
              <a:rPr lang="en-US" dirty="0"/>
              <a:t>P. Sadlon 2019</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FAB9B8-D67A-460E-9A6A-7BDFD28FAB7D}" type="datetime1">
              <a:rPr lang="en-US" smtClean="0"/>
              <a:t>8/10/2019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dirty="0"/>
              <a:t>P. Sadlon 2019</a:t>
            </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HEOYY2wdVRI&amp;t=8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mailto:DASH@harvardmedsim.org" TargetMode="External"/><Relationship Id="rId2" Type="http://schemas.openxmlformats.org/officeDocument/2006/relationships/hyperlink" Target="https://harvardmedsim.or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786466"/>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sz="2800" b="1" dirty="0"/>
              <a:t>Faculty Development in Simulation </a:t>
            </a:r>
            <a:br>
              <a:rPr lang="en-US" sz="2800" b="1" dirty="0"/>
            </a:br>
            <a:r>
              <a:rPr lang="en-US" sz="2800" b="1" dirty="0"/>
              <a:t>Series 2019</a:t>
            </a:r>
            <a:br>
              <a:rPr lang="en-US" sz="2800" b="1" dirty="0"/>
            </a:br>
            <a:r>
              <a:rPr lang="en-US" sz="4000" i="1" dirty="0"/>
              <a:t>“Focus on Facilitation and Debriefing”</a:t>
            </a:r>
            <a:endParaRPr lang="en-US" sz="4000" dirty="0"/>
          </a:p>
        </p:txBody>
      </p:sp>
      <p:sp>
        <p:nvSpPr>
          <p:cNvPr id="3" name="Subtitle 2"/>
          <p:cNvSpPr>
            <a:spLocks noGrp="1"/>
          </p:cNvSpPr>
          <p:nvPr>
            <p:ph type="subTitle" idx="1"/>
          </p:nvPr>
        </p:nvSpPr>
        <p:spPr>
          <a:noFill/>
        </p:spPr>
        <p:txBody>
          <a:bodyPr>
            <a:normAutofit/>
          </a:bodyPr>
          <a:lstStyle/>
          <a:p>
            <a:r>
              <a:rPr lang="en-US" sz="1400" i="1" dirty="0"/>
              <a:t>Presented by</a:t>
            </a:r>
          </a:p>
          <a:p>
            <a:r>
              <a:rPr lang="en-US" sz="1400" dirty="0"/>
              <a:t>Penni Sadlon MSN/Ed, RN, CHSE, PhD (c) </a:t>
            </a:r>
          </a:p>
          <a:p>
            <a:r>
              <a:rPr lang="en-US" sz="1400" dirty="0"/>
              <a:t>Simulation Director/Assistant Professor</a:t>
            </a:r>
          </a:p>
          <a:p>
            <a:r>
              <a:rPr lang="en-US" sz="1400" dirty="0"/>
              <a:t>Rhode Island College School of Nursing</a:t>
            </a:r>
          </a:p>
        </p:txBody>
      </p:sp>
      <p:pic>
        <p:nvPicPr>
          <p:cNvPr id="6" name="Picture 5"/>
          <p:cNvPicPr/>
          <p:nvPr/>
        </p:nvPicPr>
        <p:blipFill>
          <a:blip r:embed="rId3" cstate="print">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tretch>
            <a:fillRect/>
          </a:stretch>
        </p:blipFill>
        <p:spPr>
          <a:xfrm>
            <a:off x="1069145" y="1051429"/>
            <a:ext cx="2092715" cy="1715687"/>
          </a:xfrm>
          <a:prstGeom prst="rect">
            <a:avLst/>
          </a:prstGeom>
        </p:spPr>
      </p:pic>
    </p:spTree>
    <p:extLst>
      <p:ext uri="{BB962C8B-B14F-4D97-AF65-F5344CB8AC3E}">
        <p14:creationId xmlns:p14="http://schemas.microsoft.com/office/powerpoint/2010/main" val="2118042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Preparation</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lvl="0"/>
            <a:r>
              <a:rPr lang="en-US" dirty="0"/>
              <a:t>Experts agree that most faculty are not prepared to run high-quality simulations. </a:t>
            </a:r>
          </a:p>
          <a:p>
            <a:pPr lvl="0"/>
            <a:r>
              <a:rPr lang="en-US" dirty="0"/>
              <a:t>Students report poorly run simulations and that faculty are not using best practices.</a:t>
            </a:r>
          </a:p>
          <a:p>
            <a:pPr lvl="0"/>
            <a:r>
              <a:rPr lang="en-US" dirty="0"/>
              <a:t>What are our specific learning needs?</a:t>
            </a:r>
          </a:p>
          <a:p>
            <a:pPr lvl="0"/>
            <a:r>
              <a:rPr lang="en-US" dirty="0"/>
              <a:t>What types of clinical experiences are the students receiving in traditional areas? Are they “learning nursing practice?” </a:t>
            </a:r>
          </a:p>
          <a:p>
            <a:endParaRPr lang="en-US" dirty="0"/>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1459255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5754" y="2208628"/>
            <a:ext cx="6949440" cy="221599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en-US" sz="2400" dirty="0"/>
              <a:t>“Students would get didactic and high-dose simulation </a:t>
            </a:r>
          </a:p>
          <a:p>
            <a:r>
              <a:rPr lang="en-US" sz="2400" u="sng" dirty="0"/>
              <a:t>before entering the clinical arena </a:t>
            </a:r>
            <a:r>
              <a:rPr lang="en-US" sz="2400" dirty="0"/>
              <a:t>(emphasis added) so that when they were at the patient bedside, they could take full advantage of patient experiences”, </a:t>
            </a:r>
            <a:r>
              <a:rPr lang="en-US" sz="2000" dirty="0"/>
              <a:t>(Rutherford-Hemming, et al 2016, p. 6).</a:t>
            </a:r>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1064" y="1012875"/>
            <a:ext cx="3311324" cy="3042412"/>
          </a:xfrm>
          <a:prstGeom prst="rect">
            <a:avLst/>
          </a:prstGeom>
          <a:effectLst>
            <a:outerShdw blurRad="25400" dist="50800" dir="5400000" algn="ctr" rotWithShape="0">
              <a:srgbClr val="000000">
                <a:alpha val="43137"/>
              </a:srgbClr>
            </a:outerShdw>
            <a:reflection blurRad="12700" stA="45000" endPos="65000" dist="50800" dir="5400000" sy="-100000" algn="bl" rotWithShape="0"/>
          </a:effectLst>
        </p:spPr>
      </p:pic>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1312659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jokes about le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6079" y="1119935"/>
            <a:ext cx="6645497" cy="4689521"/>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676254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Facilitation Process</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dirty="0"/>
              <a:t>Facilitation starts with </a:t>
            </a:r>
            <a:r>
              <a:rPr lang="en-US" b="1" dirty="0"/>
              <a:t>Prebriefing</a:t>
            </a:r>
          </a:p>
          <a:p>
            <a:r>
              <a:rPr lang="en-US" dirty="0"/>
              <a:t>There are currently no clear guidelines, but experts consider ‘pre-briefing’* as a vital component to good simulation pedagogy practice. What is prebriefing? </a:t>
            </a:r>
          </a:p>
          <a:p>
            <a:endParaRPr lang="en-US" sz="2000" dirty="0"/>
          </a:p>
          <a:p>
            <a:endParaRPr lang="en-US" sz="2000" dirty="0"/>
          </a:p>
          <a:p>
            <a:pPr marL="0" indent="0">
              <a:buNone/>
            </a:pPr>
            <a:r>
              <a:rPr lang="en-US" sz="2000" dirty="0"/>
              <a:t>*see Chamberlain, 2015; Page-Cutrara, 2015 for pre-briefing concept analyses.</a:t>
            </a:r>
          </a:p>
          <a:p>
            <a:pPr marL="0" indent="0">
              <a:buNone/>
            </a:pPr>
            <a:endParaRPr lang="en-US" dirty="0"/>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1371573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purpose of pre-briefing?</a:t>
            </a:r>
            <a:br>
              <a:rPr lang="en-US" dirty="0"/>
            </a:br>
            <a:r>
              <a:rPr lang="en-US" sz="2200" dirty="0"/>
              <a:t>(McDermott et al., 2017 Delphi study)</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pPr lvl="4"/>
            <a:r>
              <a:rPr lang="en-US" sz="2400" dirty="0"/>
              <a:t>Share a mental framework (89% agree)</a:t>
            </a:r>
          </a:p>
          <a:p>
            <a:pPr lvl="4"/>
            <a:r>
              <a:rPr lang="en-US" sz="2400" dirty="0"/>
              <a:t>Reduce learner anxiety (95% agree)</a:t>
            </a:r>
          </a:p>
          <a:p>
            <a:pPr lvl="4"/>
            <a:r>
              <a:rPr lang="en-US" sz="2400" dirty="0"/>
              <a:t>Affect learner performance (92% agree) </a:t>
            </a:r>
          </a:p>
          <a:p>
            <a:pPr lvl="4"/>
            <a:r>
              <a:rPr lang="en-US" sz="2400" dirty="0"/>
              <a:t>Improve confidence (86% agree)</a:t>
            </a:r>
          </a:p>
          <a:p>
            <a:pPr lvl="4"/>
            <a:r>
              <a:rPr lang="en-US" sz="2400" dirty="0"/>
              <a:t>Engage students (78% agree)</a:t>
            </a:r>
          </a:p>
          <a:p>
            <a:pPr lvl="4"/>
            <a:r>
              <a:rPr lang="en-US" sz="2400" dirty="0"/>
              <a:t>Contributes to improved patient care (84% agree) and learner decision making (78% agree)</a:t>
            </a:r>
          </a:p>
          <a:p>
            <a:endParaRPr lang="en-US" dirty="0"/>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3027174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Pre-briefing Concepts</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lvl="2"/>
            <a:r>
              <a:rPr lang="en-US" sz="2400" dirty="0"/>
              <a:t>Pre-briefing components include (Rudolph, 2014):</a:t>
            </a:r>
          </a:p>
          <a:p>
            <a:pPr lvl="4"/>
            <a:r>
              <a:rPr lang="en-US" sz="2400" dirty="0"/>
              <a:t>Clarification of objectives and expectations</a:t>
            </a:r>
          </a:p>
          <a:p>
            <a:pPr lvl="4"/>
            <a:r>
              <a:rPr lang="en-US" sz="2400" dirty="0"/>
              <a:t>Establishing a fiction contract</a:t>
            </a:r>
          </a:p>
          <a:p>
            <a:pPr lvl="4"/>
            <a:r>
              <a:rPr lang="en-US" sz="2400" dirty="0"/>
              <a:t>Attending to the logistical details (operations, supplies, staff, actors)</a:t>
            </a:r>
          </a:p>
          <a:p>
            <a:pPr lvl="4"/>
            <a:r>
              <a:rPr lang="en-US" sz="2400" dirty="0"/>
              <a:t>Modeling respect and professional integrity</a:t>
            </a:r>
          </a:p>
          <a:p>
            <a:pPr lvl="4"/>
            <a:r>
              <a:rPr lang="en-US" sz="2400" dirty="0"/>
              <a:t>Establishing an engaging learning environment (see also, DASH training). </a:t>
            </a:r>
          </a:p>
          <a:p>
            <a:endParaRPr lang="en-US" dirty="0"/>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2849228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Pre-briefing Concepts </a:t>
            </a:r>
            <a:r>
              <a:rPr lang="en-US" sz="2800" i="1" dirty="0"/>
              <a:t>“The McDermott et al., 2017 study”</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dirty="0"/>
              <a:t>Expert Delphi study facilitator recommendations:</a:t>
            </a:r>
          </a:p>
          <a:p>
            <a:pPr lvl="4"/>
            <a:r>
              <a:rPr lang="en-US" sz="2400" dirty="0"/>
              <a:t>Simulation educator (could be faculty-trained leader) plays a key role in pre-briefing students (100% agree)</a:t>
            </a:r>
          </a:p>
          <a:p>
            <a:pPr lvl="4"/>
            <a:r>
              <a:rPr lang="en-US" sz="2400" dirty="0"/>
              <a:t>Learning objectives and purpose of the simulation should guide amount and type of pre-briefing (94% agree)</a:t>
            </a:r>
          </a:p>
          <a:p>
            <a:pPr lvl="4"/>
            <a:r>
              <a:rPr lang="en-US" sz="2400" dirty="0"/>
              <a:t>Learner characteristics (consider level of learner) (89% - 97% agree)</a:t>
            </a:r>
          </a:p>
          <a:p>
            <a:endParaRPr lang="en-US" dirty="0"/>
          </a:p>
          <a:p>
            <a:endParaRPr lang="en-US" dirty="0"/>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2711122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Pre-briefing Concepts continued…</a:t>
            </a:r>
            <a:br>
              <a:rPr lang="en-US" dirty="0"/>
            </a:br>
            <a:r>
              <a:rPr lang="en-US" sz="2200" dirty="0"/>
              <a:t>(McDermott et al., 2017)</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lvl="4"/>
            <a:r>
              <a:rPr lang="en-US" sz="2400" dirty="0"/>
              <a:t>Provide guidance and structure to the simulation (this is done before in simulation design phase) (100 % agree)</a:t>
            </a:r>
          </a:p>
          <a:p>
            <a:pPr lvl="4"/>
            <a:r>
              <a:rPr lang="en-US" sz="2400" dirty="0"/>
              <a:t>Engage learners in pre-briefing learning activities (89% agree)</a:t>
            </a:r>
          </a:p>
          <a:p>
            <a:pPr lvl="4"/>
            <a:r>
              <a:rPr lang="en-US" sz="2400" dirty="0"/>
              <a:t>Provide time for learners to ask questions (94% agree)</a:t>
            </a:r>
          </a:p>
          <a:p>
            <a:pPr lvl="4"/>
            <a:r>
              <a:rPr lang="en-US" sz="2400" dirty="0"/>
              <a:t>Discuss the simulated patient before entering room (89% agree)</a:t>
            </a:r>
          </a:p>
          <a:p>
            <a:endParaRPr lang="en-US" dirty="0"/>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2121425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sharpenSoften amount="4000"/>
                    </a14:imgEffect>
                    <a14:imgEffect>
                      <a14:brightnessContrast bright="5000"/>
                    </a14:imgEffect>
                  </a14:imgLayer>
                </a14:imgProps>
              </a:ext>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Pre-briefing Strategies</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Videos</a:t>
            </a:r>
          </a:p>
          <a:p>
            <a:r>
              <a:rPr lang="en-US" dirty="0"/>
              <a:t>Case studies</a:t>
            </a:r>
          </a:p>
          <a:p>
            <a:r>
              <a:rPr lang="en-US" dirty="0"/>
              <a:t>Concept mapping</a:t>
            </a:r>
          </a:p>
          <a:p>
            <a:r>
              <a:rPr lang="en-US" dirty="0"/>
              <a:t>Lab skills practice</a:t>
            </a:r>
          </a:p>
          <a:p>
            <a:r>
              <a:rPr lang="en-US" dirty="0"/>
              <a:t>Virtual simulations</a:t>
            </a:r>
          </a:p>
          <a:p>
            <a:r>
              <a:rPr lang="en-US" dirty="0"/>
              <a:t>Your ideas?</a:t>
            </a:r>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3342" y="2768991"/>
            <a:ext cx="3913747" cy="2773680"/>
          </a:xfrm>
          <a:prstGeom prst="rect">
            <a:avLst/>
          </a:prstGeom>
          <a:solidFill>
            <a:schemeClr val="accent1"/>
          </a:solidFill>
          <a:effectLst>
            <a:glow rad="317500">
              <a:srgbClr val="C00000"/>
            </a:glow>
          </a:effectLst>
        </p:spPr>
      </p:pic>
      <p:sp>
        <p:nvSpPr>
          <p:cNvPr id="6" name="Footer Placeholder 5"/>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1072152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Consider For Pre-Briefing</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lvl="0">
              <a:buFont typeface="Arial" panose="020B0604020202020204" pitchFamily="34" charset="0"/>
              <a:buChar char="•"/>
            </a:pPr>
            <a:r>
              <a:rPr lang="en-US" dirty="0"/>
              <a:t>What learner characteristics guide what type of pre-briefing?</a:t>
            </a:r>
          </a:p>
          <a:p>
            <a:pPr lvl="0"/>
            <a:r>
              <a:rPr lang="en-US" dirty="0"/>
              <a:t>In what instances require provision or concealment of simulation details?</a:t>
            </a:r>
          </a:p>
          <a:p>
            <a:pPr lvl="0"/>
            <a:r>
              <a:rPr lang="en-US" dirty="0"/>
              <a:t>Which pre-briefing method (s) work best?</a:t>
            </a:r>
          </a:p>
          <a:p>
            <a:pPr lvl="0"/>
            <a:r>
              <a:rPr lang="en-US" dirty="0"/>
              <a:t>What is the optimal setting and length of time for pre-briefing?</a:t>
            </a:r>
          </a:p>
          <a:p>
            <a:endParaRPr lang="en-US" dirty="0"/>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395179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we here?</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r>
              <a:rPr lang="en-US" dirty="0"/>
              <a:t>Workshop Description</a:t>
            </a:r>
          </a:p>
          <a:p>
            <a:r>
              <a:rPr lang="en-US" dirty="0"/>
              <a:t>This workshop was designed for faculty who have limited experience and/or who desire on-going practice in facilitating and debriefing healthcare simulation. The goal is to provide an evidenced-based introduction to the art of simulation facilitation and structured debriefing based on the latest research in simulation, simulation pedagogy, facilitation, and debriefing. Experiential learning theory, constructivism theory of learning, social and family systems theory, novice to expert theory in facilitation, and behavioral theory in debriefing underpin the didactic and interactive exercises planned. </a:t>
            </a:r>
          </a:p>
          <a:p>
            <a:endParaRPr lang="en-US" dirty="0"/>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645870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Novice Facilitator</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Novice – a person with less than 1-year of simulation facilitation experience (Moulton, et al., 2017)</a:t>
            </a:r>
          </a:p>
          <a:p>
            <a:pPr lvl="0"/>
            <a:r>
              <a:rPr lang="en-US" dirty="0"/>
              <a:t>Novice – a person who finds facilitation of simulation challenging in meeting standards of best practice (INACSL, 2016; Moulton, et al., 2017) </a:t>
            </a:r>
          </a:p>
          <a:p>
            <a:pPr lvl="0"/>
            <a:r>
              <a:rPr lang="en-US" dirty="0"/>
              <a:t>*A facilitation competency rubric (FCR) developed by Dr. Kim Leighton is available (on request) for self-assessment of facilitation learning needs. </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7416" y="726016"/>
            <a:ext cx="2252658" cy="1411877"/>
          </a:xfrm>
          <a:prstGeom prst="rect">
            <a:avLst/>
          </a:prstGeom>
        </p:spPr>
      </p:pic>
      <p:sp>
        <p:nvSpPr>
          <p:cNvPr id="5" name="Footer Placeholder 4"/>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4097305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Facilitation</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lvl="0"/>
            <a:r>
              <a:rPr lang="en-US" dirty="0"/>
              <a:t>Unobtrusive direction before, during and after the simulation experience </a:t>
            </a:r>
          </a:p>
          <a:p>
            <a:pPr lvl="0"/>
            <a:r>
              <a:rPr lang="en-US" dirty="0"/>
              <a:t>A process in which the leader/faculty/simulation educator plays a key role in managing the complexities of orchestrating simulation-based learning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1631" y="3889420"/>
            <a:ext cx="3304528" cy="1893194"/>
          </a:xfrm>
          <a:prstGeom prst="rect">
            <a:avLst/>
          </a:prstGeom>
        </p:spPr>
      </p:pic>
      <p:sp>
        <p:nvSpPr>
          <p:cNvPr id="5" name="Footer Placeholder 4"/>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1123035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Facilitation Mentors</a:t>
            </a:r>
            <a:br>
              <a:rPr lang="en-US" dirty="0"/>
            </a:br>
            <a:endParaRPr lang="en-US" dirty="0"/>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lvl="0"/>
            <a:r>
              <a:rPr lang="en-US" dirty="0"/>
              <a:t>Facilitation of simulation cannot be done “on the fly” as the old adage “see one, do one, teach one” claims. </a:t>
            </a:r>
          </a:p>
          <a:p>
            <a:pPr lvl="0"/>
            <a:r>
              <a:rPr lang="en-US" dirty="0"/>
              <a:t>Simulation is based on experiential learning theory (not just operations) that requires lessons in developing simulation cases, nuances of changing objectives based on the level of the learner to ensure clear and measurable outcomes. </a:t>
            </a:r>
          </a:p>
          <a:p>
            <a:pPr lvl="0"/>
            <a:r>
              <a:rPr lang="en-US" dirty="0"/>
              <a:t> Mentors can provide necessary theoretical knowledge that overrides routinized operations by using reflective practice principles, good use of available resources, and rescue/escape strategies to save a simulation going wrong. </a:t>
            </a:r>
          </a:p>
          <a:p>
            <a:endParaRPr lang="en-US" dirty="0"/>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2892958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0546" y="2072005"/>
            <a:ext cx="9498947" cy="249299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r>
              <a:rPr lang="en-US" sz="2400" dirty="0"/>
              <a:t>Facilitation mentees should consider, </a:t>
            </a:r>
          </a:p>
          <a:p>
            <a:endParaRPr lang="en-US" sz="2400" dirty="0"/>
          </a:p>
          <a:p>
            <a:r>
              <a:rPr lang="en-US" sz="2800" dirty="0"/>
              <a:t>“If it is in the best interest that simulation participants learn in the </a:t>
            </a:r>
          </a:p>
          <a:p>
            <a:r>
              <a:rPr lang="en-US" sz="2800" dirty="0"/>
              <a:t>spirit of experiential and reflective principles, so should the novice </a:t>
            </a:r>
          </a:p>
          <a:p>
            <a:r>
              <a:rPr lang="en-US" sz="2800" dirty="0"/>
              <a:t>simulation facilitator,” </a:t>
            </a:r>
            <a:r>
              <a:rPr lang="en-US" dirty="0"/>
              <a:t>(Moulton, et al., 2017, p. 137). </a:t>
            </a:r>
          </a:p>
          <a:p>
            <a:endParaRPr lang="en-US" sz="2400" dirty="0"/>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1141153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524000"/>
            <a:ext cx="5715000" cy="3810000"/>
          </a:xfrm>
          <a:prstGeom prst="rect">
            <a:avLst/>
          </a:prstGeom>
          <a:effectLst>
            <a:innerShdw blurRad="63500" dist="50800" dir="13500000">
              <a:prstClr val="black">
                <a:alpha val="50000"/>
              </a:prstClr>
            </a:innerShdw>
          </a:effectLst>
        </p:spPr>
      </p:pic>
      <p:sp>
        <p:nvSpPr>
          <p:cNvPr id="3" name="Footer Placeholder 2"/>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501729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Using the CLEAR framework to enhance facilitation </a:t>
            </a:r>
            <a:r>
              <a:rPr lang="en-US" sz="2200" dirty="0"/>
              <a:t>*(Moulton, et al., 2017) </a:t>
            </a:r>
            <a:br>
              <a:rPr lang="en-US" dirty="0"/>
            </a:br>
            <a:endParaRPr lang="en-US" dirty="0"/>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r>
              <a:rPr lang="en-US" dirty="0"/>
              <a:t>C = Communication/Constructive feedback</a:t>
            </a:r>
          </a:p>
          <a:p>
            <a:r>
              <a:rPr lang="en-US" dirty="0"/>
              <a:t>L = Leadership/Learning partnership</a:t>
            </a:r>
          </a:p>
          <a:p>
            <a:r>
              <a:rPr lang="en-US" dirty="0"/>
              <a:t>E = Environment</a:t>
            </a:r>
          </a:p>
          <a:p>
            <a:r>
              <a:rPr lang="en-US" dirty="0"/>
              <a:t>A = Accommodation/Assessment/Evaluation</a:t>
            </a:r>
          </a:p>
          <a:p>
            <a:r>
              <a:rPr lang="en-US" dirty="0"/>
              <a:t>R = Reflection</a:t>
            </a:r>
          </a:p>
          <a:p>
            <a:pPr marL="0" indent="0">
              <a:buNone/>
            </a:pPr>
            <a:r>
              <a:rPr lang="en-US" dirty="0"/>
              <a:t>Review Handout</a:t>
            </a:r>
          </a:p>
          <a:p>
            <a:pPr marL="0" indent="0">
              <a:buNone/>
            </a:pPr>
            <a:r>
              <a:rPr lang="en-US" dirty="0"/>
              <a:t>*</a:t>
            </a:r>
            <a:r>
              <a:rPr lang="en-US" sz="1800" dirty="0"/>
              <a:t>CLEAR based on INACSL best practice criteria </a:t>
            </a:r>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4222108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EXERCISE!</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Each group will receive a </a:t>
            </a:r>
            <a:r>
              <a:rPr lang="en-US" b="1" dirty="0"/>
              <a:t>simulation scenario challenge</a:t>
            </a:r>
            <a:r>
              <a:rPr lang="en-US" dirty="0"/>
              <a:t>.  Use the CLEAR framework handout to strategize one or more solutions to the problem presented</a:t>
            </a:r>
          </a:p>
          <a:p>
            <a:r>
              <a:rPr lang="en-US" dirty="0"/>
              <a:t>Take 15 minutes to reflect and create a CLEAR approach</a:t>
            </a:r>
          </a:p>
          <a:p>
            <a:r>
              <a:rPr lang="en-US" dirty="0"/>
              <a:t>Groups will then share their findings and suggestions</a:t>
            </a:r>
          </a:p>
          <a:p>
            <a:endParaRPr lang="en-US" dirty="0"/>
          </a:p>
        </p:txBody>
      </p:sp>
      <p:sp>
        <p:nvSpPr>
          <p:cNvPr id="7" name="Footer Placeholder 6"/>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2606426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1847" y="2180492"/>
            <a:ext cx="7371470" cy="830997"/>
          </a:xfrm>
          <a:prstGeom prst="rect">
            <a:avLst/>
          </a:prstGeom>
          <a:noFill/>
        </p:spPr>
        <p:txBody>
          <a:bodyPr wrap="square" rtlCol="0">
            <a:spAutoFit/>
          </a:bodyPr>
          <a:lstStyle/>
          <a:p>
            <a:r>
              <a:rPr lang="en-US" sz="4800" dirty="0">
                <a:latin typeface="Brush Script Std" panose="03060802040607070404" pitchFamily="66" charset="0"/>
              </a:rPr>
              <a:t>Time for a 10 minute break!</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3008" y="3011489"/>
            <a:ext cx="2226433" cy="2166421"/>
          </a:xfrm>
          <a:prstGeom prst="rect">
            <a:avLst/>
          </a:prstGeom>
        </p:spPr>
      </p:pic>
      <p:sp>
        <p:nvSpPr>
          <p:cNvPr id="7" name="Footer Placeholder 6"/>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2990353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Debriefing</a:t>
            </a:r>
            <a:br>
              <a:rPr lang="en-US" dirty="0"/>
            </a:br>
            <a:endParaRPr lang="en-US" dirty="0"/>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What is debriefing?</a:t>
            </a:r>
          </a:p>
          <a:p>
            <a:r>
              <a:rPr lang="en-US" dirty="0"/>
              <a:t>What is the purpose of debriefing?</a:t>
            </a:r>
          </a:p>
          <a:p>
            <a:r>
              <a:rPr lang="en-US" dirty="0"/>
              <a:t>What is the structure of a good debrief?</a:t>
            </a:r>
          </a:p>
          <a:p>
            <a:r>
              <a:rPr lang="en-US" dirty="0"/>
              <a:t>When should debriefing occur and for how long?</a:t>
            </a:r>
          </a:p>
          <a:p>
            <a:r>
              <a:rPr lang="en-US" dirty="0"/>
              <a:t>How can I learn to debrief well?</a:t>
            </a:r>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800212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Message from Dr. Paul Phrampus</a:t>
            </a:r>
            <a:br>
              <a:rPr lang="en-US" dirty="0"/>
            </a:br>
            <a:r>
              <a:rPr lang="en-US" sz="2700" dirty="0"/>
              <a:t>Simulation Director/University of Pittsburgh’s Wiser Institute</a:t>
            </a:r>
          </a:p>
        </p:txBody>
      </p:sp>
      <p:sp>
        <p:nvSpPr>
          <p:cNvPr id="3" name="Content Placeholder 2"/>
          <p:cNvSpPr>
            <a:spLocks noGrp="1"/>
          </p:cNvSpPr>
          <p:nvPr>
            <p:ph idx="1"/>
          </p:nvPr>
        </p:nvSpPr>
        <p:spPr/>
        <p:txBody>
          <a:bodyPr/>
          <a:lstStyle/>
          <a:p>
            <a:pPr marL="0" indent="0">
              <a:buNone/>
            </a:pPr>
            <a:r>
              <a:rPr lang="en-US" u="sng" dirty="0"/>
              <a:t> </a:t>
            </a:r>
          </a:p>
          <a:p>
            <a:r>
              <a:rPr lang="en-US" dirty="0">
                <a:hlinkClick r:id="rId2"/>
              </a:rPr>
              <a:t>https://www.youtube.com/watch?v=HEOYY2wdVRI&amp;t=8s</a:t>
            </a:r>
            <a:r>
              <a:rPr lang="en-US" dirty="0"/>
              <a:t>  </a:t>
            </a:r>
          </a:p>
          <a:p>
            <a:endParaRPr lang="en-US" dirty="0"/>
          </a:p>
          <a:p>
            <a:endParaRPr lang="en-US" dirty="0"/>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15200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a:xfrm>
            <a:off x="1295401" y="2479040"/>
            <a:ext cx="9601196" cy="3396828"/>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70000" lnSpcReduction="20000"/>
          </a:bodyPr>
          <a:lstStyle/>
          <a:p>
            <a:r>
              <a:rPr lang="en-US" dirty="0"/>
              <a:t>By the end of the workshop, participants should be able to:</a:t>
            </a:r>
          </a:p>
          <a:p>
            <a:pPr lvl="0"/>
            <a:r>
              <a:rPr lang="en-US" dirty="0"/>
              <a:t>Recall the NCSBN simulation study results and current recommendations for nursing education use of simulation.</a:t>
            </a:r>
          </a:p>
          <a:p>
            <a:pPr lvl="0"/>
            <a:r>
              <a:rPr lang="en-US" dirty="0"/>
              <a:t>Discuss the elements necessary for pre-briefing and simulation facilitation.</a:t>
            </a:r>
          </a:p>
          <a:p>
            <a:pPr lvl="0"/>
            <a:r>
              <a:rPr lang="en-US" dirty="0"/>
              <a:t>Compare and contrast ways to overcome challenges in facilitating simulation and debriefing.</a:t>
            </a:r>
          </a:p>
          <a:p>
            <a:pPr lvl="0"/>
            <a:r>
              <a:rPr lang="en-US" dirty="0"/>
              <a:t>Identify and experiment with the fundamentals contained in the CLEAR framework to assist thinking about improving simulation facilitation and debriefing. </a:t>
            </a:r>
          </a:p>
          <a:p>
            <a:pPr lvl="0"/>
            <a:r>
              <a:rPr lang="en-US" dirty="0"/>
              <a:t>Demonstrate giving constructive (post-simulation) feedback to learners that elicits reflective thinking.  </a:t>
            </a:r>
          </a:p>
          <a:p>
            <a:pPr lvl="0"/>
            <a:r>
              <a:rPr lang="en-US" dirty="0"/>
              <a:t>Differentiate the debriefing concepts: content, structure, attitude and setting.</a:t>
            </a:r>
          </a:p>
          <a:p>
            <a:pPr lvl="0"/>
            <a:r>
              <a:rPr lang="en-US" dirty="0"/>
              <a:t>Examine the elements of the DASH instrument in preparing to evaluate own learning needs and the assessment of peers debriefing practices.</a:t>
            </a:r>
          </a:p>
          <a:p>
            <a:endParaRPr lang="en-US" dirty="0"/>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1501634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Debriefing Theory</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r>
              <a:rPr lang="en-US" dirty="0"/>
              <a:t>Theory – Constructivist, Social, Family Systems </a:t>
            </a:r>
            <a:r>
              <a:rPr lang="en-US" sz="2000" dirty="0"/>
              <a:t>(Kolbe, et al., 2015)</a:t>
            </a:r>
          </a:p>
          <a:p>
            <a:r>
              <a:rPr lang="en-US" sz="2200" dirty="0"/>
              <a:t>“If a debriefing is such a challenging conversation, why could we as instructors not simply give feedback to the learners and hope they perform better next time? The answer is manifold: unidirectional feedback does neither help understanding the learners’ point of view, nor identifying the actual performance gap nor exploring the meaning of patterns among team members. Behavior change is more likely to occur sustainably via double-loop (i.e., correcting errors by altering the underlying values and then the actions) than single-loop learning (i.e., correcting errors without changing underlying values)”, (p. 2). </a:t>
            </a:r>
          </a:p>
          <a:p>
            <a:endParaRPr lang="en-US" sz="2000" dirty="0"/>
          </a:p>
          <a:p>
            <a:endParaRPr lang="en-US" dirty="0"/>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2614234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861" y="982132"/>
            <a:ext cx="9601196" cy="1303867"/>
          </a:xfrm>
        </p:spPr>
        <p:txBody>
          <a:bodyPr/>
          <a:lstStyle/>
          <a:p>
            <a:r>
              <a:rPr lang="en-US" dirty="0"/>
              <a:t>Debriefing Structure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10750182"/>
              </p:ext>
            </p:extLst>
          </p:nvPr>
        </p:nvGraphicFramePr>
        <p:xfrm>
          <a:off x="883276" y="1102150"/>
          <a:ext cx="2967507" cy="4820920"/>
        </p:xfrm>
        <a:graphic>
          <a:graphicData uri="http://schemas.openxmlformats.org/drawingml/2006/table">
            <a:tbl>
              <a:tblPr firstRow="1" bandRow="1">
                <a:tableStyleId>{5C22544A-7EE6-4342-B048-85BDC9FD1C3A}</a:tableStyleId>
              </a:tblPr>
              <a:tblGrid>
                <a:gridCol w="2967507">
                  <a:extLst>
                    <a:ext uri="{9D8B030D-6E8A-4147-A177-3AD203B41FA5}">
                      <a16:colId xmlns:a16="http://schemas.microsoft.com/office/drawing/2014/main" val="20000"/>
                    </a:ext>
                  </a:extLst>
                </a:gridCol>
              </a:tblGrid>
              <a:tr h="370840">
                <a:tc>
                  <a:txBody>
                    <a:bodyPr/>
                    <a:lstStyle/>
                    <a:p>
                      <a:r>
                        <a:rPr lang="en-US" dirty="0">
                          <a:solidFill>
                            <a:schemeClr val="tx1"/>
                          </a:solidFill>
                        </a:rPr>
                        <a:t>CONTENT</a:t>
                      </a:r>
                    </a:p>
                  </a:txBody>
                  <a:tcPr/>
                </a:tc>
                <a:extLst>
                  <a:ext uri="{0D108BD9-81ED-4DB2-BD59-A6C34878D82A}">
                    <a16:rowId xmlns:a16="http://schemas.microsoft.com/office/drawing/2014/main" val="10000"/>
                  </a:ext>
                </a:extLst>
              </a:tr>
              <a:tr h="370840">
                <a:tc>
                  <a:txBody>
                    <a:bodyPr/>
                    <a:lstStyle/>
                    <a:p>
                      <a:r>
                        <a:rPr lang="en-US" dirty="0"/>
                        <a:t>Specific</a:t>
                      </a:r>
                      <a:r>
                        <a:rPr lang="en-US" baseline="0" dirty="0"/>
                        <a:t> Learning Objectives</a:t>
                      </a:r>
                    </a:p>
                  </a:txBody>
                  <a:tcPr/>
                </a:tc>
                <a:extLst>
                  <a:ext uri="{0D108BD9-81ED-4DB2-BD59-A6C34878D82A}">
                    <a16:rowId xmlns:a16="http://schemas.microsoft.com/office/drawing/2014/main" val="10001"/>
                  </a:ext>
                </a:extLst>
              </a:tr>
              <a:tr h="370840">
                <a:tc>
                  <a:txBody>
                    <a:bodyPr/>
                    <a:lstStyle/>
                    <a:p>
                      <a:r>
                        <a:rPr lang="en-US" b="1" dirty="0">
                          <a:solidFill>
                            <a:schemeClr val="tx1"/>
                          </a:solidFill>
                        </a:rPr>
                        <a:t>STRUCTURE</a:t>
                      </a:r>
                    </a:p>
                  </a:txBody>
                  <a:tcPr>
                    <a:solidFill>
                      <a:schemeClr val="accent1"/>
                    </a:solidFill>
                  </a:tcPr>
                </a:tc>
                <a:extLst>
                  <a:ext uri="{0D108BD9-81ED-4DB2-BD59-A6C34878D82A}">
                    <a16:rowId xmlns:a16="http://schemas.microsoft.com/office/drawing/2014/main" val="10002"/>
                  </a:ext>
                </a:extLst>
              </a:tr>
              <a:tr h="370840">
                <a:tc>
                  <a:txBody>
                    <a:bodyPr/>
                    <a:lstStyle/>
                    <a:p>
                      <a:r>
                        <a:rPr lang="en-US" dirty="0"/>
                        <a:t>Reaction Phase</a:t>
                      </a:r>
                    </a:p>
                  </a:txBody>
                  <a:tcPr/>
                </a:tc>
                <a:extLst>
                  <a:ext uri="{0D108BD9-81ED-4DB2-BD59-A6C34878D82A}">
                    <a16:rowId xmlns:a16="http://schemas.microsoft.com/office/drawing/2014/main" val="10003"/>
                  </a:ext>
                </a:extLst>
              </a:tr>
              <a:tr h="370840">
                <a:tc>
                  <a:txBody>
                    <a:bodyPr/>
                    <a:lstStyle/>
                    <a:p>
                      <a:r>
                        <a:rPr lang="en-US" dirty="0"/>
                        <a:t>Analysis</a:t>
                      </a:r>
                      <a:r>
                        <a:rPr lang="en-US" baseline="0" dirty="0"/>
                        <a:t> Phase</a:t>
                      </a:r>
                      <a:endParaRPr lang="en-US" dirty="0"/>
                    </a:p>
                  </a:txBody>
                  <a:tcPr/>
                </a:tc>
                <a:extLst>
                  <a:ext uri="{0D108BD9-81ED-4DB2-BD59-A6C34878D82A}">
                    <a16:rowId xmlns:a16="http://schemas.microsoft.com/office/drawing/2014/main" val="10004"/>
                  </a:ext>
                </a:extLst>
              </a:tr>
              <a:tr h="370840">
                <a:tc>
                  <a:txBody>
                    <a:bodyPr/>
                    <a:lstStyle/>
                    <a:p>
                      <a:r>
                        <a:rPr lang="en-US" dirty="0"/>
                        <a:t>Summary Phase</a:t>
                      </a:r>
                    </a:p>
                  </a:txBody>
                  <a:tcPr/>
                </a:tc>
                <a:extLst>
                  <a:ext uri="{0D108BD9-81ED-4DB2-BD59-A6C34878D82A}">
                    <a16:rowId xmlns:a16="http://schemas.microsoft.com/office/drawing/2014/main" val="10005"/>
                  </a:ext>
                </a:extLst>
              </a:tr>
              <a:tr h="370840">
                <a:tc>
                  <a:txBody>
                    <a:bodyPr/>
                    <a:lstStyle/>
                    <a:p>
                      <a:r>
                        <a:rPr lang="en-US" b="1" dirty="0"/>
                        <a:t>ATTITUDE</a:t>
                      </a:r>
                    </a:p>
                  </a:txBody>
                  <a:tcPr>
                    <a:solidFill>
                      <a:schemeClr val="accent1"/>
                    </a:solidFill>
                  </a:tcPr>
                </a:tc>
                <a:extLst>
                  <a:ext uri="{0D108BD9-81ED-4DB2-BD59-A6C34878D82A}">
                    <a16:rowId xmlns:a16="http://schemas.microsoft.com/office/drawing/2014/main" val="10006"/>
                  </a:ext>
                </a:extLst>
              </a:tr>
              <a:tr h="370840">
                <a:tc>
                  <a:txBody>
                    <a:bodyPr/>
                    <a:lstStyle/>
                    <a:p>
                      <a:r>
                        <a:rPr lang="en-US" dirty="0"/>
                        <a:t>Honesty</a:t>
                      </a:r>
                    </a:p>
                  </a:txBody>
                  <a:tcPr/>
                </a:tc>
                <a:extLst>
                  <a:ext uri="{0D108BD9-81ED-4DB2-BD59-A6C34878D82A}">
                    <a16:rowId xmlns:a16="http://schemas.microsoft.com/office/drawing/2014/main" val="10007"/>
                  </a:ext>
                </a:extLst>
              </a:tr>
              <a:tr h="370840">
                <a:tc>
                  <a:txBody>
                    <a:bodyPr/>
                    <a:lstStyle/>
                    <a:p>
                      <a:r>
                        <a:rPr lang="en-US" dirty="0"/>
                        <a:t>Curiosity</a:t>
                      </a:r>
                    </a:p>
                  </a:txBody>
                  <a:tcPr/>
                </a:tc>
                <a:extLst>
                  <a:ext uri="{0D108BD9-81ED-4DB2-BD59-A6C34878D82A}">
                    <a16:rowId xmlns:a16="http://schemas.microsoft.com/office/drawing/2014/main" val="10008"/>
                  </a:ext>
                </a:extLst>
              </a:tr>
              <a:tr h="370840">
                <a:tc>
                  <a:txBody>
                    <a:bodyPr/>
                    <a:lstStyle/>
                    <a:p>
                      <a:r>
                        <a:rPr lang="en-US" dirty="0"/>
                        <a:t>Positivity Toward Learners</a:t>
                      </a:r>
                    </a:p>
                  </a:txBody>
                  <a:tcPr/>
                </a:tc>
                <a:extLst>
                  <a:ext uri="{0D108BD9-81ED-4DB2-BD59-A6C34878D82A}">
                    <a16:rowId xmlns:a16="http://schemas.microsoft.com/office/drawing/2014/main" val="10009"/>
                  </a:ext>
                </a:extLst>
              </a:tr>
              <a:tr h="370840">
                <a:tc>
                  <a:txBody>
                    <a:bodyPr/>
                    <a:lstStyle/>
                    <a:p>
                      <a:r>
                        <a:rPr lang="en-US" b="1" dirty="0"/>
                        <a:t>SETTING</a:t>
                      </a:r>
                    </a:p>
                  </a:txBody>
                  <a:tcPr>
                    <a:solidFill>
                      <a:schemeClr val="accent1"/>
                    </a:solidFill>
                  </a:tcPr>
                </a:tc>
                <a:extLst>
                  <a:ext uri="{0D108BD9-81ED-4DB2-BD59-A6C34878D82A}">
                    <a16:rowId xmlns:a16="http://schemas.microsoft.com/office/drawing/2014/main" val="10010"/>
                  </a:ext>
                </a:extLst>
              </a:tr>
              <a:tr h="370840">
                <a:tc>
                  <a:txBody>
                    <a:bodyPr/>
                    <a:lstStyle/>
                    <a:p>
                      <a:r>
                        <a:rPr lang="en-US" dirty="0"/>
                        <a:t>Orientations</a:t>
                      </a:r>
                    </a:p>
                  </a:txBody>
                  <a:tcPr/>
                </a:tc>
                <a:extLst>
                  <a:ext uri="{0D108BD9-81ED-4DB2-BD59-A6C34878D82A}">
                    <a16:rowId xmlns:a16="http://schemas.microsoft.com/office/drawing/2014/main" val="10011"/>
                  </a:ext>
                </a:extLst>
              </a:tr>
              <a:tr h="370840">
                <a:tc>
                  <a:txBody>
                    <a:bodyPr/>
                    <a:lstStyle/>
                    <a:p>
                      <a:r>
                        <a:rPr lang="en-US" dirty="0"/>
                        <a:t>Psychological</a:t>
                      </a:r>
                      <a:r>
                        <a:rPr lang="en-US" baseline="0" dirty="0"/>
                        <a:t> Safety</a:t>
                      </a:r>
                      <a:endParaRPr lang="en-US" dirty="0"/>
                    </a:p>
                  </a:txBody>
                  <a:tcPr/>
                </a:tc>
                <a:extLst>
                  <a:ext uri="{0D108BD9-81ED-4DB2-BD59-A6C34878D82A}">
                    <a16:rowId xmlns:a16="http://schemas.microsoft.com/office/drawing/2014/main" val="10012"/>
                  </a:ext>
                </a:extLst>
              </a:tr>
            </a:tbl>
          </a:graphicData>
        </a:graphic>
      </p:graphicFrame>
      <p:sp>
        <p:nvSpPr>
          <p:cNvPr id="7" name="TextBox 6"/>
          <p:cNvSpPr txBox="1"/>
          <p:nvPr/>
        </p:nvSpPr>
        <p:spPr>
          <a:xfrm>
            <a:off x="4829578" y="2506750"/>
            <a:ext cx="4185634" cy="3416320"/>
          </a:xfrm>
          <a:prstGeom prst="rect">
            <a:avLst/>
          </a:prstGeom>
          <a:noFill/>
        </p:spPr>
        <p:txBody>
          <a:bodyPr wrap="square" rtlCol="0">
            <a:spAutoFit/>
          </a:bodyPr>
          <a:lstStyle/>
          <a:p>
            <a:r>
              <a:rPr lang="en-US" dirty="0"/>
              <a:t>Tips:</a:t>
            </a:r>
          </a:p>
          <a:p>
            <a:pPr marL="285750" indent="-285750">
              <a:buFont typeface="Arial" panose="020B0604020202020204" pitchFamily="34" charset="0"/>
              <a:buChar char="•"/>
            </a:pPr>
            <a:r>
              <a:rPr lang="en-US" dirty="0"/>
              <a:t>Make notes during simulation for debriefing talking points</a:t>
            </a:r>
          </a:p>
          <a:p>
            <a:pPr marL="285750" indent="-285750">
              <a:buFont typeface="Arial" panose="020B0604020202020204" pitchFamily="34" charset="0"/>
              <a:buChar char="•"/>
            </a:pPr>
            <a:r>
              <a:rPr lang="en-US" dirty="0"/>
              <a:t>If available, instruct simulation staff (GA’s) to annotate observations directly on video record (this bookmarks the observation with a time stamp-yellow sticky note-in the video scene</a:t>
            </a:r>
          </a:p>
          <a:p>
            <a:pPr marL="285750" indent="-285750">
              <a:buFont typeface="Arial" panose="020B0604020202020204" pitchFamily="34" charset="0"/>
              <a:buChar char="•"/>
            </a:pPr>
            <a:r>
              <a:rPr lang="en-US" dirty="0"/>
              <a:t>Remember to reinforce the main learning objectives</a:t>
            </a:r>
          </a:p>
          <a:p>
            <a:pPr marL="285750" indent="-285750">
              <a:buFont typeface="Arial" panose="020B0604020202020204" pitchFamily="34" charset="0"/>
              <a:buChar char="•"/>
            </a:pPr>
            <a:r>
              <a:rPr lang="en-US" dirty="0"/>
              <a:t>Follow a framework (such as Kolbe et al., 2015 and/or Rudolph et al., 2016)</a:t>
            </a:r>
          </a:p>
        </p:txBody>
      </p:sp>
      <p:sp>
        <p:nvSpPr>
          <p:cNvPr id="8" name="Footer Placeholder 7"/>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32584030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Introducing the DASH</a:t>
            </a:r>
            <a:r>
              <a:rPr lang="en-US" sz="1800"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8976704"/>
              </p:ext>
            </p:extLst>
          </p:nvPr>
        </p:nvGraphicFramePr>
        <p:xfrm>
          <a:off x="1295400" y="2494280"/>
          <a:ext cx="9601200" cy="3474720"/>
        </p:xfrm>
        <a:graphic>
          <a:graphicData uri="http://schemas.openxmlformats.org/drawingml/2006/table">
            <a:tbl>
              <a:tblPr firstRow="1" bandRow="1">
                <a:tableStyleId>{5C22544A-7EE6-4342-B048-85BDC9FD1C3A}</a:tableStyleId>
              </a:tblPr>
              <a:tblGrid>
                <a:gridCol w="9601200">
                  <a:extLst>
                    <a:ext uri="{9D8B030D-6E8A-4147-A177-3AD203B41FA5}">
                      <a16:colId xmlns:a16="http://schemas.microsoft.com/office/drawing/2014/main" val="20000"/>
                    </a:ext>
                  </a:extLst>
                </a:gridCol>
              </a:tblGrid>
              <a:tr h="370840">
                <a:tc>
                  <a:txBody>
                    <a:bodyPr/>
                    <a:lstStyle/>
                    <a:p>
                      <a:r>
                        <a:rPr lang="en-US" sz="2400" dirty="0">
                          <a:solidFill>
                            <a:schemeClr val="tx1"/>
                          </a:solidFill>
                        </a:rPr>
                        <a:t>DASH</a:t>
                      </a:r>
                      <a:r>
                        <a:rPr lang="en-US" sz="2400" baseline="0" dirty="0">
                          <a:solidFill>
                            <a:schemeClr val="tx1"/>
                          </a:solidFill>
                        </a:rPr>
                        <a:t> = Debriefing Assessment for Simulation in Healthcare</a:t>
                      </a:r>
                      <a:r>
                        <a:rPr lang="en-US" sz="1600" baseline="0" dirty="0">
                          <a:solidFill>
                            <a:schemeClr val="tx1"/>
                          </a:solidFill>
                        </a:rPr>
                        <a:t>©</a:t>
                      </a:r>
                      <a:r>
                        <a:rPr lang="en-US" sz="2400" baseline="0" dirty="0">
                          <a:solidFill>
                            <a:schemeClr val="tx1"/>
                          </a:solidFill>
                        </a:rPr>
                        <a:t> </a:t>
                      </a:r>
                      <a:r>
                        <a:rPr lang="en-US" sz="1000" b="0" baseline="0" dirty="0">
                          <a:solidFill>
                            <a:schemeClr val="tx1"/>
                          </a:solidFill>
                        </a:rPr>
                        <a:t>(Harvard Med/Sim)</a:t>
                      </a:r>
                      <a:endParaRPr lang="en-US" sz="1000" b="0"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sz="2400" b="0" kern="1200" dirty="0">
                          <a:solidFill>
                            <a:schemeClr val="dk1"/>
                          </a:solidFill>
                          <a:effectLst/>
                          <a:latin typeface="+mn-lt"/>
                          <a:ea typeface="+mn-ea"/>
                          <a:cs typeface="+mn-cs"/>
                        </a:rPr>
                        <a:t>A behaviorally anchored rating scale</a:t>
                      </a:r>
                      <a:endParaRPr lang="en-US" sz="2400" b="0" dirty="0"/>
                    </a:p>
                  </a:txBody>
                  <a:tcPr/>
                </a:tc>
                <a:extLst>
                  <a:ext uri="{0D108BD9-81ED-4DB2-BD59-A6C34878D82A}">
                    <a16:rowId xmlns:a16="http://schemas.microsoft.com/office/drawing/2014/main" val="10001"/>
                  </a:ext>
                </a:extLst>
              </a:tr>
              <a:tr h="370840">
                <a:tc>
                  <a:txBody>
                    <a:bodyPr/>
                    <a:lstStyle/>
                    <a:p>
                      <a:r>
                        <a:rPr lang="en-US" sz="2400" b="0" kern="1200" dirty="0">
                          <a:solidFill>
                            <a:schemeClr val="dk1"/>
                          </a:solidFill>
                          <a:effectLst/>
                          <a:latin typeface="+mn-lt"/>
                          <a:ea typeface="+mn-ea"/>
                          <a:cs typeface="+mn-cs"/>
                        </a:rPr>
                        <a:t>Design based on research and theory to assess facilitator/debriefer competence</a:t>
                      </a:r>
                      <a:endParaRPr lang="en-US" sz="2400" b="0" dirty="0"/>
                    </a:p>
                  </a:txBody>
                  <a:tcPr/>
                </a:tc>
                <a:extLst>
                  <a:ext uri="{0D108BD9-81ED-4DB2-BD59-A6C34878D82A}">
                    <a16:rowId xmlns:a16="http://schemas.microsoft.com/office/drawing/2014/main" val="10002"/>
                  </a:ext>
                </a:extLst>
              </a:tr>
              <a:tr h="370840">
                <a:tc>
                  <a:txBody>
                    <a:bodyPr/>
                    <a:lstStyle/>
                    <a:p>
                      <a:r>
                        <a:rPr lang="en-US" sz="2400" b="0" kern="1200" dirty="0">
                          <a:solidFill>
                            <a:schemeClr val="dk1"/>
                          </a:solidFill>
                          <a:effectLst/>
                          <a:latin typeface="+mn-lt"/>
                          <a:ea typeface="+mn-ea"/>
                          <a:cs typeface="+mn-cs"/>
                        </a:rPr>
                        <a:t>Can be applied regardless of debriefing method/framework chosen by debriefer</a:t>
                      </a:r>
                      <a:endParaRPr lang="en-US" sz="2400" b="0" dirty="0"/>
                    </a:p>
                  </a:txBody>
                  <a:tcPr/>
                </a:tc>
                <a:extLst>
                  <a:ext uri="{0D108BD9-81ED-4DB2-BD59-A6C34878D82A}">
                    <a16:rowId xmlns:a16="http://schemas.microsoft.com/office/drawing/2014/main" val="10003"/>
                  </a:ext>
                </a:extLst>
              </a:tr>
              <a:tr h="370840">
                <a:tc>
                  <a:txBody>
                    <a:bodyPr/>
                    <a:lstStyle/>
                    <a:p>
                      <a:r>
                        <a:rPr lang="en-US" sz="2400" b="0" kern="1200" dirty="0">
                          <a:solidFill>
                            <a:schemeClr val="dk1"/>
                          </a:solidFill>
                          <a:effectLst/>
                          <a:latin typeface="+mn-lt"/>
                          <a:ea typeface="+mn-ea"/>
                          <a:cs typeface="+mn-cs"/>
                        </a:rPr>
                        <a:t>A development tool that can add to skill acquisition for the debriefer (novice and others)</a:t>
                      </a:r>
                      <a:endParaRPr lang="en-US" sz="2400" b="0" dirty="0"/>
                    </a:p>
                  </a:txBody>
                  <a:tcPr/>
                </a:tc>
                <a:extLst>
                  <a:ext uri="{0D108BD9-81ED-4DB2-BD59-A6C34878D82A}">
                    <a16:rowId xmlns:a16="http://schemas.microsoft.com/office/drawing/2014/main" val="10004"/>
                  </a:ext>
                </a:extLst>
              </a:tr>
              <a:tr h="370840">
                <a:tc>
                  <a:txBody>
                    <a:bodyPr/>
                    <a:lstStyle/>
                    <a:p>
                      <a:r>
                        <a:rPr lang="en-US" sz="2400" b="0" kern="1200" dirty="0">
                          <a:solidFill>
                            <a:schemeClr val="dk1"/>
                          </a:solidFill>
                          <a:effectLst/>
                          <a:latin typeface="+mn-lt"/>
                          <a:ea typeface="+mn-ea"/>
                          <a:cs typeface="+mn-cs"/>
                        </a:rPr>
                        <a:t>May be applied as a self-evaluation or peer evaluation</a:t>
                      </a:r>
                      <a:endParaRPr lang="en-US" sz="2400" b="0" dirty="0"/>
                    </a:p>
                  </a:txBody>
                  <a:tcPr/>
                </a:tc>
                <a:extLst>
                  <a:ext uri="{0D108BD9-81ED-4DB2-BD59-A6C34878D82A}">
                    <a16:rowId xmlns:a16="http://schemas.microsoft.com/office/drawing/2014/main" val="10005"/>
                  </a:ext>
                </a:extLst>
              </a:tr>
            </a:tbl>
          </a:graphicData>
        </a:graphic>
      </p:graphicFrame>
      <p:sp>
        <p:nvSpPr>
          <p:cNvPr id="5" name="Footer Placeholder 4"/>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7880887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DASH</a:t>
            </a:r>
            <a:r>
              <a:rPr lang="en-US" sz="2000" dirty="0"/>
              <a:t>©</a:t>
            </a:r>
            <a:r>
              <a:rPr lang="en-US" dirty="0"/>
              <a:t> to the top </a:t>
            </a:r>
            <a:r>
              <a:rPr lang="en-US" sz="2000" dirty="0"/>
              <a:t>(Rudolph, et al. 2016)</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“We focus on a key driver of nursing educator debriefing excellence: using a debriefing standard to guide skills building and assess faculty competencies,” </a:t>
            </a:r>
            <a:r>
              <a:rPr lang="en-US" sz="2000" dirty="0"/>
              <a:t>(Rudolph, et al., 2016, p. 412). </a:t>
            </a:r>
          </a:p>
          <a:p>
            <a:endParaRPr lang="en-US" dirty="0"/>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1709124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Using the DASH – The Six Elements</a:t>
            </a:r>
            <a:br>
              <a:rPr lang="en-US" dirty="0"/>
            </a:br>
            <a:endParaRPr lang="en-US" dirty="0"/>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pPr lvl="0"/>
            <a:r>
              <a:rPr lang="en-US" b="1" dirty="0"/>
              <a:t>Element 1</a:t>
            </a:r>
            <a:r>
              <a:rPr lang="en-US" dirty="0"/>
              <a:t>: I set the stage for an </a:t>
            </a:r>
            <a:r>
              <a:rPr lang="en-US" u="sng" dirty="0"/>
              <a:t>engaging learning experience</a:t>
            </a:r>
          </a:p>
          <a:p>
            <a:pPr lvl="0"/>
            <a:r>
              <a:rPr lang="en-US" b="1" dirty="0"/>
              <a:t>Element 2</a:t>
            </a:r>
            <a:r>
              <a:rPr lang="en-US" dirty="0"/>
              <a:t>: I maintained an engaging </a:t>
            </a:r>
            <a:r>
              <a:rPr lang="en-US" u="sng" dirty="0"/>
              <a:t>context for learning</a:t>
            </a:r>
          </a:p>
          <a:p>
            <a:pPr lvl="0"/>
            <a:r>
              <a:rPr lang="en-US" b="1" dirty="0"/>
              <a:t>Element 3</a:t>
            </a:r>
            <a:r>
              <a:rPr lang="en-US" dirty="0"/>
              <a:t>: I </a:t>
            </a:r>
            <a:r>
              <a:rPr lang="en-US" u="sng" dirty="0"/>
              <a:t>structured</a:t>
            </a:r>
            <a:r>
              <a:rPr lang="en-US" dirty="0"/>
              <a:t> the debriefing in an </a:t>
            </a:r>
            <a:r>
              <a:rPr lang="en-US" u="sng" dirty="0"/>
              <a:t>organized </a:t>
            </a:r>
            <a:r>
              <a:rPr lang="en-US" dirty="0"/>
              <a:t>way</a:t>
            </a:r>
          </a:p>
          <a:p>
            <a:pPr lvl="0"/>
            <a:r>
              <a:rPr lang="en-US" b="1" dirty="0"/>
              <a:t>Element 4</a:t>
            </a:r>
            <a:r>
              <a:rPr lang="en-US" dirty="0"/>
              <a:t>: I </a:t>
            </a:r>
            <a:r>
              <a:rPr lang="en-US" u="sng" dirty="0"/>
              <a:t>provoked in-depth discussions </a:t>
            </a:r>
            <a:r>
              <a:rPr lang="en-US" dirty="0"/>
              <a:t>that led them to </a:t>
            </a:r>
            <a:r>
              <a:rPr lang="en-US" u="sng" dirty="0"/>
              <a:t>reflect</a:t>
            </a:r>
            <a:r>
              <a:rPr lang="en-US" dirty="0"/>
              <a:t> on performance</a:t>
            </a:r>
          </a:p>
          <a:p>
            <a:pPr lvl="0"/>
            <a:r>
              <a:rPr lang="en-US" b="1" dirty="0"/>
              <a:t>Element 5</a:t>
            </a:r>
            <a:r>
              <a:rPr lang="en-US" dirty="0"/>
              <a:t>: I identified </a:t>
            </a:r>
            <a:r>
              <a:rPr lang="en-US" u="sng" dirty="0"/>
              <a:t>what they did well – or poorly – and why </a:t>
            </a:r>
          </a:p>
          <a:p>
            <a:pPr lvl="0"/>
            <a:r>
              <a:rPr lang="en-US" b="1" dirty="0"/>
              <a:t>Element 6</a:t>
            </a:r>
            <a:r>
              <a:rPr lang="en-US" dirty="0"/>
              <a:t>: I helped them see </a:t>
            </a:r>
            <a:r>
              <a:rPr lang="en-US" u="sng" dirty="0"/>
              <a:t>how to improve </a:t>
            </a:r>
            <a:r>
              <a:rPr lang="en-US" dirty="0"/>
              <a:t>or how or </a:t>
            </a:r>
            <a:r>
              <a:rPr lang="en-US" u="sng" dirty="0"/>
              <a:t>how to sustain </a:t>
            </a:r>
            <a:r>
              <a:rPr lang="en-US" dirty="0"/>
              <a:t>good performance</a:t>
            </a:r>
          </a:p>
          <a:p>
            <a:endParaRPr lang="en-US" dirty="0"/>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1412916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EXERCISE!!</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85000" lnSpcReduction="10000"/>
          </a:bodyPr>
          <a:lstStyle/>
          <a:p>
            <a:r>
              <a:rPr lang="en-US" b="1" dirty="0"/>
              <a:t>Reviewing Videos </a:t>
            </a:r>
            <a:r>
              <a:rPr lang="en-US" dirty="0"/>
              <a:t>– Each partner group will review their a pre-chosen student video</a:t>
            </a:r>
          </a:p>
          <a:p>
            <a:r>
              <a:rPr lang="en-US" b="1" dirty="0"/>
              <a:t>Debriefing Practice </a:t>
            </a:r>
            <a:r>
              <a:rPr lang="en-US" dirty="0"/>
              <a:t>– Each partner group member will use the DASH to experiment with debriefing (while others are observing and making notes on the DASH)</a:t>
            </a:r>
          </a:p>
          <a:p>
            <a:r>
              <a:rPr lang="en-US" b="1" dirty="0"/>
              <a:t>Debriefing Feedback </a:t>
            </a:r>
            <a:r>
              <a:rPr lang="en-US" dirty="0"/>
              <a:t>– Constructive feedback (remember CLEAR) using the DASH is shared with each other</a:t>
            </a:r>
          </a:p>
          <a:p>
            <a:r>
              <a:rPr lang="en-US" b="1" dirty="0"/>
              <a:t>Written Reflections </a:t>
            </a:r>
            <a:r>
              <a:rPr lang="en-US" dirty="0"/>
              <a:t>– Please provide feedback to the instructor (P. Sadlon) about the workshop; what went well, what could be improved, and what you liked or did not like; and/or suggestions for future workshops</a:t>
            </a:r>
          </a:p>
          <a:p>
            <a:r>
              <a:rPr lang="en-US" b="1" dirty="0"/>
              <a:t>Post-Evaluations</a:t>
            </a:r>
            <a:r>
              <a:rPr lang="en-US" dirty="0"/>
              <a:t> – Please complete post-survey evaluations before leaving the workshop</a:t>
            </a:r>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4211843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P. Sadlon 2019</a:t>
            </a:r>
          </a:p>
        </p:txBody>
      </p:sp>
      <p:sp>
        <p:nvSpPr>
          <p:cNvPr id="3" name="TextBox 2"/>
          <p:cNvSpPr txBox="1"/>
          <p:nvPr/>
        </p:nvSpPr>
        <p:spPr>
          <a:xfrm>
            <a:off x="1181687" y="610136"/>
            <a:ext cx="9594166" cy="5324535"/>
          </a:xfrm>
          <a:prstGeom prst="rect">
            <a:avLst/>
          </a:prstGeom>
          <a:noFill/>
        </p:spPr>
        <p:txBody>
          <a:bodyPr wrap="square" rtlCol="0">
            <a:spAutoFit/>
          </a:bodyPr>
          <a:lstStyle/>
          <a:p>
            <a:pPr algn="ctr"/>
            <a:r>
              <a:rPr lang="en-US" sz="1600" dirty="0"/>
              <a:t>Selected References</a:t>
            </a:r>
          </a:p>
          <a:p>
            <a:endParaRPr lang="en-US" sz="1600" dirty="0"/>
          </a:p>
          <a:p>
            <a:r>
              <a:rPr lang="en-US" sz="1400" dirty="0"/>
              <a:t>Eppich, W., &amp; Cheng, A. (2015). Promoting excellence and reflective learning in simulation (PEARLS): Development and rationale for a blended approach to health care simulation debriefing.</a:t>
            </a:r>
            <a:r>
              <a:rPr lang="en-US" sz="1400" i="1" dirty="0"/>
              <a:t> Simulation in Healthcare, 10</a:t>
            </a:r>
            <a:r>
              <a:rPr lang="en-US" sz="1400" dirty="0"/>
              <a:t>(2), 106-115.</a:t>
            </a:r>
          </a:p>
          <a:p>
            <a:endParaRPr lang="en-US" sz="1400" dirty="0"/>
          </a:p>
          <a:p>
            <a:r>
              <a:rPr lang="en-US" sz="1400" dirty="0"/>
              <a:t>Fey, M. K., &amp; Jenkins, L. S. (2015). Debriefing practices in nursing education programs: Results from a national study.</a:t>
            </a:r>
            <a:r>
              <a:rPr lang="en-US" sz="1400" i="1" dirty="0"/>
              <a:t> Nursing Education Perspectives, 36</a:t>
            </a:r>
            <a:r>
              <a:rPr lang="en-US" sz="1400" dirty="0"/>
              <a:t>(6), 361-366.</a:t>
            </a:r>
          </a:p>
          <a:p>
            <a:endParaRPr lang="en-US" sz="1400" dirty="0"/>
          </a:p>
          <a:p>
            <a:r>
              <a:rPr lang="en-US" sz="1400" dirty="0"/>
              <a:t>Kolbe, M., Grande, B., &amp; Spahn, D. R. (2015). Briefing and debriefing during simulation-based training and beyond: Content, structure, attitude and setting. </a:t>
            </a:r>
            <a:r>
              <a:rPr lang="en-US" sz="1400" i="1" dirty="0"/>
              <a:t>Best Practice &amp; Research Clinical Anaesthesiology, 29</a:t>
            </a:r>
            <a:r>
              <a:rPr lang="en-US" sz="1400" dirty="0"/>
              <a:t>(1), 87-96.</a:t>
            </a:r>
          </a:p>
          <a:p>
            <a:endParaRPr lang="en-US" sz="1400" dirty="0"/>
          </a:p>
          <a:p>
            <a:r>
              <a:rPr lang="en-US" sz="1400" dirty="0"/>
              <a:t>McDermott, D. S. (2016). The prebriefing concept: A Delphi study of CHSE experts</a:t>
            </a:r>
            <a:r>
              <a:rPr lang="en-US" sz="1400" i="1" dirty="0"/>
              <a:t>. Clinical Simulation in Nursing, 12</a:t>
            </a:r>
            <a:r>
              <a:rPr lang="en-US" sz="1400" dirty="0"/>
              <a:t>(6), 219-227.</a:t>
            </a:r>
          </a:p>
          <a:p>
            <a:endParaRPr lang="en-US" sz="1400" dirty="0"/>
          </a:p>
          <a:p>
            <a:r>
              <a:rPr lang="en-US" sz="1400" dirty="0"/>
              <a:t>Moulton, M. C., Lucas, L., Monaghan, G., &amp; Swoboda, S. M. (2017). A CLEAR approach for the novice simulation facilitator. </a:t>
            </a:r>
            <a:r>
              <a:rPr lang="en-US" sz="1400" i="1" dirty="0"/>
              <a:t>Teaching and Learning in Nursing, 12</a:t>
            </a:r>
            <a:r>
              <a:rPr lang="en-US" sz="1400" dirty="0"/>
              <a:t>(2), 136-141.</a:t>
            </a:r>
          </a:p>
          <a:p>
            <a:endParaRPr lang="en-US" sz="1400" dirty="0"/>
          </a:p>
          <a:p>
            <a:r>
              <a:rPr lang="en-US" sz="1400" dirty="0"/>
              <a:t>Rudolph, J. W., Palaganas, J., Fey, M. K., Morse, C. J., Onello, R., Dreifuerst, K. T., &amp; Simon, R. (2016). A DASH to the top: Educator debriefing standards as a path to practice readiness for nursing students.</a:t>
            </a:r>
            <a:r>
              <a:rPr lang="en-US" sz="1400" i="1" dirty="0"/>
              <a:t> Clinical Simulation in Nursing, 12</a:t>
            </a:r>
            <a:r>
              <a:rPr lang="en-US" sz="1400" dirty="0"/>
              <a:t>(9), 412-417.</a:t>
            </a:r>
          </a:p>
          <a:p>
            <a:endParaRPr lang="en-US" sz="1400" dirty="0"/>
          </a:p>
          <a:p>
            <a:r>
              <a:rPr lang="en-US" sz="1400" dirty="0"/>
              <a:t>Rutherford-Hemming, T., Lioce, L., Jeffries, P. R., &amp; Sittner, B. (2016). After the national council of state boards of nursing simulation study—Recommendations and next steps. </a:t>
            </a:r>
            <a:r>
              <a:rPr lang="en-US" sz="1400" i="1" dirty="0"/>
              <a:t>Clinical Simulation in Nursing, 12(</a:t>
            </a:r>
            <a:r>
              <a:rPr lang="en-US" sz="1400" dirty="0"/>
              <a:t>1), 2-7.</a:t>
            </a:r>
          </a:p>
          <a:p>
            <a:endParaRPr lang="en-US" sz="1400" dirty="0"/>
          </a:p>
          <a:p>
            <a:r>
              <a:rPr lang="en-US" sz="1400" dirty="0"/>
              <a:t>Sawyer, T., Eppich, W., Brett-Fleegler, M., Grant, V., &amp; Cheng, A. (2016). More than one way to debrief: A critical review of healthcare simulation debriefing methods.</a:t>
            </a:r>
            <a:r>
              <a:rPr lang="en-US" sz="1400" i="1" dirty="0"/>
              <a:t> Simulation in Healthcare, 11</a:t>
            </a:r>
            <a:r>
              <a:rPr lang="en-US" sz="1400" dirty="0"/>
              <a:t>(3), 209-217.</a:t>
            </a:r>
          </a:p>
        </p:txBody>
      </p:sp>
    </p:spTree>
    <p:extLst>
      <p:ext uri="{BB962C8B-B14F-4D97-AF65-F5344CB8AC3E}">
        <p14:creationId xmlns:p14="http://schemas.microsoft.com/office/powerpoint/2010/main" val="2125886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P. Sadlon 2019</a:t>
            </a:r>
            <a:endParaRPr lang="en-US" dirty="0"/>
          </a:p>
        </p:txBody>
      </p:sp>
      <p:sp>
        <p:nvSpPr>
          <p:cNvPr id="3" name="TextBox 2"/>
          <p:cNvSpPr txBox="1"/>
          <p:nvPr/>
        </p:nvSpPr>
        <p:spPr>
          <a:xfrm>
            <a:off x="2150771" y="2228045"/>
            <a:ext cx="7431109" cy="2862322"/>
          </a:xfrm>
          <a:prstGeom prst="rect">
            <a:avLst/>
          </a:prstGeom>
          <a:noFill/>
        </p:spPr>
        <p:txBody>
          <a:bodyPr wrap="square" rtlCol="0">
            <a:spAutoFit/>
          </a:bodyPr>
          <a:lstStyle/>
          <a:p>
            <a:r>
              <a:rPr lang="en-US" sz="2000" dirty="0"/>
              <a:t>Center for Medical Simulation, Boston, MA 02129, </a:t>
            </a:r>
            <a:r>
              <a:rPr lang="en-US" sz="2000" dirty="0">
                <a:hlinkClick r:id="rId2"/>
              </a:rPr>
              <a:t>https://harvardmedsim.org</a:t>
            </a:r>
            <a:r>
              <a:rPr lang="en-US" sz="2000" dirty="0"/>
              <a:t>.</a:t>
            </a:r>
            <a:br>
              <a:rPr lang="en-US" sz="2000" dirty="0"/>
            </a:br>
            <a:r>
              <a:rPr lang="en-US" sz="2000" dirty="0"/>
              <a:t>Permission is granted for you to use the Debriefing Assessment for Simulation in Healthcare (DASH) instrument in your simulation program. As a condition of granting permission to use the DASH, we request that you provide CMS copies of articles, abstracts or reports you publish using the DASH so that we may keep others up to date on how the DASH is being used. Please send citation and a copy of the article to </a:t>
            </a:r>
            <a:r>
              <a:rPr lang="en-US" sz="2000" dirty="0">
                <a:hlinkClick r:id="rId3"/>
              </a:rPr>
              <a:t>DASH@harvardmedsim.org</a:t>
            </a:r>
            <a:r>
              <a:rPr lang="en-US" sz="2000" dirty="0"/>
              <a:t>.</a:t>
            </a:r>
          </a:p>
        </p:txBody>
      </p:sp>
      <p:sp>
        <p:nvSpPr>
          <p:cNvPr id="4" name="TextBox 3"/>
          <p:cNvSpPr txBox="1"/>
          <p:nvPr/>
        </p:nvSpPr>
        <p:spPr>
          <a:xfrm>
            <a:off x="2884868" y="1506828"/>
            <a:ext cx="6413422" cy="461665"/>
          </a:xfrm>
          <a:prstGeom prst="rect">
            <a:avLst/>
          </a:prstGeom>
          <a:noFill/>
        </p:spPr>
        <p:txBody>
          <a:bodyPr wrap="none" rtlCol="0">
            <a:spAutoFit/>
          </a:bodyPr>
          <a:lstStyle/>
          <a:p>
            <a:r>
              <a:rPr lang="en-US" sz="2400" b="1" dirty="0"/>
              <a:t>Using the DASH instrument – Permission Note</a:t>
            </a:r>
          </a:p>
        </p:txBody>
      </p:sp>
    </p:spTree>
    <p:extLst>
      <p:ext uri="{BB962C8B-B14F-4D97-AF65-F5344CB8AC3E}">
        <p14:creationId xmlns:p14="http://schemas.microsoft.com/office/powerpoint/2010/main" val="73475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a:t>P. Sadlon 2019</a:t>
            </a:r>
          </a:p>
        </p:txBody>
      </p:sp>
      <p:sp>
        <p:nvSpPr>
          <p:cNvPr id="4" name="Rectangle 3"/>
          <p:cNvSpPr/>
          <p:nvPr/>
        </p:nvSpPr>
        <p:spPr>
          <a:xfrm>
            <a:off x="722036" y="2967335"/>
            <a:ext cx="10747942" cy="830997"/>
          </a:xfrm>
          <a:prstGeom prst="rect">
            <a:avLst/>
          </a:prstGeom>
          <a:noFill/>
        </p:spPr>
        <p:txBody>
          <a:bodyPr wrap="none" lIns="91440" tIns="45720" rIns="91440" bIns="45720">
            <a:spAutoFit/>
          </a:bodyPr>
          <a:lstStyle/>
          <a:p>
            <a:pPr algn="ctr"/>
            <a:r>
              <a:rPr lang="en-US" sz="4800" b="1" cap="none" spc="50" dirty="0">
                <a:ln w="0"/>
                <a:solidFill>
                  <a:schemeClr val="accent1">
                    <a:lumMod val="60000"/>
                    <a:lumOff val="40000"/>
                  </a:schemeClr>
                </a:solidFill>
                <a:effectLst>
                  <a:innerShdw blurRad="63500" dist="50800" dir="13500000">
                    <a:srgbClr val="000000">
                      <a:alpha val="50000"/>
                    </a:srgbClr>
                  </a:innerShdw>
                </a:effectLst>
              </a:rPr>
              <a:t>Thank you for attending this workshop!</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987" y="3798332"/>
            <a:ext cx="2199241" cy="1649431"/>
          </a:xfrm>
          <a:prstGeom prst="rect">
            <a:avLst/>
          </a:prstGeom>
          <a:noFill/>
          <a:effectLst>
            <a:glow rad="127000">
              <a:schemeClr val="accent1">
                <a:lumMod val="60000"/>
                <a:lumOff val="40000"/>
              </a:schemeClr>
            </a:glow>
          </a:effectLst>
        </p:spPr>
      </p:pic>
    </p:spTree>
    <p:extLst>
      <p:ext uri="{BB962C8B-B14F-4D97-AF65-F5344CB8AC3E}">
        <p14:creationId xmlns:p14="http://schemas.microsoft.com/office/powerpoint/2010/main" val="4118361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we going to do?</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lnSpcReduction="10000"/>
          </a:bodyPr>
          <a:lstStyle/>
          <a:p>
            <a:r>
              <a:rPr lang="en-US" dirty="0"/>
              <a:t>Quick review of landmark study on simulation</a:t>
            </a:r>
          </a:p>
          <a:p>
            <a:r>
              <a:rPr lang="en-US" dirty="0"/>
              <a:t>What was learned from that study and what are the future recommendations</a:t>
            </a:r>
          </a:p>
          <a:p>
            <a:r>
              <a:rPr lang="en-US" dirty="0"/>
              <a:t>The Facilitation Process</a:t>
            </a:r>
          </a:p>
          <a:p>
            <a:r>
              <a:rPr lang="en-US" dirty="0"/>
              <a:t>The CLEAR Framework – Interactive Exercise</a:t>
            </a:r>
          </a:p>
          <a:p>
            <a:r>
              <a:rPr lang="en-US" dirty="0"/>
              <a:t>The Debriefing Process</a:t>
            </a:r>
          </a:p>
          <a:p>
            <a:r>
              <a:rPr lang="en-US" dirty="0"/>
              <a:t>Putting it all together – Debriefing Practice and Giving Constructive Feedback</a:t>
            </a:r>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385067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110" y="1119523"/>
            <a:ext cx="2950947" cy="2280500"/>
          </a:xfrm>
          <a:prstGeom prst="rect">
            <a:avLst/>
          </a:prstGeom>
          <a:effectLst>
            <a:reflection blurRad="139700" stA="99000" endPos="65000" dist="88900" dir="5400000" sy="-100000" algn="bl" rotWithShape="0"/>
          </a:effectLst>
        </p:spPr>
      </p:pic>
      <p:sp>
        <p:nvSpPr>
          <p:cNvPr id="7" name="TextBox 6"/>
          <p:cNvSpPr txBox="1"/>
          <p:nvPr/>
        </p:nvSpPr>
        <p:spPr>
          <a:xfrm>
            <a:off x="3389781" y="4159876"/>
            <a:ext cx="5570756" cy="1200329"/>
          </a:xfrm>
          <a:prstGeom prst="rect">
            <a:avLst/>
          </a:prstGeom>
          <a:noFill/>
        </p:spPr>
        <p:txBody>
          <a:bodyPr wrap="none" rtlCol="0">
            <a:spAutoFit/>
          </a:bodyPr>
          <a:lstStyle/>
          <a:p>
            <a:r>
              <a:rPr lang="en-US" sz="3600" dirty="0"/>
              <a:t>You will do foolish things…</a:t>
            </a:r>
          </a:p>
          <a:p>
            <a:r>
              <a:rPr lang="en-US" sz="3600" dirty="0"/>
              <a:t>But do them with enthusiasm!</a:t>
            </a:r>
          </a:p>
        </p:txBody>
      </p:sp>
      <p:sp>
        <p:nvSpPr>
          <p:cNvPr id="8" name="TextBox 7"/>
          <p:cNvSpPr txBox="1"/>
          <p:nvPr/>
        </p:nvSpPr>
        <p:spPr>
          <a:xfrm>
            <a:off x="5880295" y="1519311"/>
            <a:ext cx="5398337" cy="12003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none" rtlCol="0">
            <a:spAutoFit/>
          </a:bodyPr>
          <a:lstStyle/>
          <a:p>
            <a:r>
              <a:rPr lang="en-US" sz="2400" dirty="0"/>
              <a:t>Never be afraid to try something new </a:t>
            </a:r>
          </a:p>
          <a:p>
            <a:r>
              <a:rPr lang="en-US" sz="2400" dirty="0"/>
              <a:t>because life gets boring when you stay </a:t>
            </a:r>
          </a:p>
          <a:p>
            <a:r>
              <a:rPr lang="en-US" sz="2400" dirty="0"/>
              <a:t>within the limits of what you already know.</a:t>
            </a:r>
          </a:p>
        </p:txBody>
      </p:sp>
      <p:sp>
        <p:nvSpPr>
          <p:cNvPr id="9" name="Footer Placeholder 8"/>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91426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NCSBN Landmark Simulation Study</a:t>
            </a:r>
          </a:p>
        </p:txBody>
      </p:sp>
      <p:sp>
        <p:nvSpPr>
          <p:cNvPr id="3" name="Text Placeholder 2"/>
          <p:cNvSpPr>
            <a:spLocks noGrp="1"/>
          </p:cNvSpPr>
          <p:nvPr>
            <p:ph type="body" idx="1"/>
          </p:nvPr>
        </p:nvSpPr>
        <p:spPr/>
        <p:txBody>
          <a:bodyPr/>
          <a:lstStyle/>
          <a:p>
            <a:r>
              <a:rPr lang="en-US" sz="2400" dirty="0"/>
              <a:t>National Council of State Boards of Nursing (NCSBN/Hayden, et al.,2014)</a:t>
            </a:r>
          </a:p>
        </p:txBody>
      </p:sp>
      <p:sp>
        <p:nvSpPr>
          <p:cNvPr id="4" name="Content Placeholder 3"/>
          <p:cNvSpPr>
            <a:spLocks noGrp="1"/>
          </p:cNvSpPr>
          <p:nvPr>
            <p:ph sz="half" idx="2"/>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r>
              <a:rPr lang="en-US" dirty="0"/>
              <a:t>Longitudinal, randomized, controlled study</a:t>
            </a:r>
          </a:p>
          <a:p>
            <a:r>
              <a:rPr lang="en-US" dirty="0"/>
              <a:t>N= &gt;600 nursing students in 10 pre-licensure programs followed up to 6 months post-graduation</a:t>
            </a:r>
          </a:p>
          <a:p>
            <a:r>
              <a:rPr lang="en-US" dirty="0"/>
              <a:t>No statistically significant differences in NCLEX or work performance</a:t>
            </a:r>
          </a:p>
        </p:txBody>
      </p:sp>
      <p:sp>
        <p:nvSpPr>
          <p:cNvPr id="5" name="Text Placeholder 4"/>
          <p:cNvSpPr>
            <a:spLocks noGrp="1"/>
          </p:cNvSpPr>
          <p:nvPr>
            <p:ph type="body" sz="quarter" idx="3"/>
          </p:nvPr>
        </p:nvSpPr>
        <p:spPr/>
        <p:txBody>
          <a:bodyPr/>
          <a:lstStyle/>
          <a:p>
            <a:r>
              <a:rPr lang="en-US" sz="2400" dirty="0"/>
              <a:t>What was learned (Rutherford, et al., 2016)</a:t>
            </a:r>
          </a:p>
        </p:txBody>
      </p:sp>
      <p:sp>
        <p:nvSpPr>
          <p:cNvPr id="6" name="Content Placeholder 5"/>
          <p:cNvSpPr>
            <a:spLocks noGrp="1"/>
          </p:cNvSpPr>
          <p:nvPr>
            <p:ph sz="quarter" idx="4"/>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en-US" dirty="0"/>
              <a:t>Use of simulation is expanding</a:t>
            </a:r>
          </a:p>
          <a:p>
            <a:r>
              <a:rPr lang="en-US" dirty="0"/>
              <a:t>Standards used in study must be present to get similar results</a:t>
            </a:r>
          </a:p>
          <a:p>
            <a:r>
              <a:rPr lang="en-US" dirty="0"/>
              <a:t>Need for faculty development in simulation</a:t>
            </a:r>
          </a:p>
        </p:txBody>
      </p:sp>
      <p:sp>
        <p:nvSpPr>
          <p:cNvPr id="7" name="Footer Placeholder 6"/>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315409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Expert Counsel </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lnSpcReduction="10000"/>
          </a:bodyPr>
          <a:lstStyle/>
          <a:p>
            <a:r>
              <a:rPr lang="en-US" dirty="0"/>
              <a:t>The simulation education competencies (Rutherford, et al., 2016)</a:t>
            </a:r>
            <a:endParaRPr lang="en-US" sz="3200" dirty="0"/>
          </a:p>
          <a:p>
            <a:pPr lvl="0"/>
            <a:r>
              <a:rPr lang="en-US" dirty="0"/>
              <a:t>“The devil is in the details…” (Kardong-Edgren, 2015)</a:t>
            </a:r>
            <a:endParaRPr lang="en-US" sz="3200" dirty="0"/>
          </a:p>
          <a:p>
            <a:pPr lvl="0"/>
            <a:r>
              <a:rPr lang="en-US" dirty="0"/>
              <a:t>Many nursing programs missed (or forgot/did not know) the crucial elements employed in the NCSBN study that impacted the positive results reported in educational outcomes of nursing students in simulation. </a:t>
            </a:r>
            <a:endParaRPr lang="en-US" sz="3200" dirty="0"/>
          </a:p>
          <a:p>
            <a:pPr lvl="2"/>
            <a:r>
              <a:rPr lang="en-US" dirty="0"/>
              <a:t>Guidelines for orientation, pre-briefing, facilitation, debriefing and evaluation.</a:t>
            </a:r>
            <a:endParaRPr lang="en-US" sz="2400" dirty="0"/>
          </a:p>
          <a:p>
            <a:pPr lvl="2"/>
            <a:r>
              <a:rPr lang="en-US" dirty="0"/>
              <a:t>Using high-level Socratic questioning to develop self-reflection skills (students and faculty)</a:t>
            </a:r>
            <a:endParaRPr lang="en-US" sz="2400" dirty="0"/>
          </a:p>
          <a:p>
            <a:pPr lvl="2"/>
            <a:r>
              <a:rPr lang="en-US" dirty="0"/>
              <a:t>Few programs in the US have trained faculty and standardization to achieve the results of the NCSBN landmark simulation study. </a:t>
            </a:r>
            <a:endParaRPr lang="en-US" sz="2400" dirty="0"/>
          </a:p>
          <a:p>
            <a:endParaRPr lang="en-US" dirty="0"/>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399753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Available Benchmarks</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lvl="0"/>
            <a:r>
              <a:rPr lang="en-US" dirty="0"/>
              <a:t>INACSL (International Nursing Association for Clinical Simulation and Learning) best-practice standards</a:t>
            </a:r>
          </a:p>
          <a:p>
            <a:pPr lvl="0"/>
            <a:r>
              <a:rPr lang="en-US" dirty="0"/>
              <a:t>CHSE (Certified Health Care Simulation Educator) faculty</a:t>
            </a:r>
          </a:p>
          <a:p>
            <a:pPr lvl="0"/>
            <a:r>
              <a:rPr lang="en-US" dirty="0"/>
              <a:t>Mandatory trainings to ensure competencies (thoughts?)</a:t>
            </a:r>
          </a:p>
          <a:p>
            <a:pPr lvl="0"/>
            <a:r>
              <a:rPr lang="en-US" dirty="0"/>
              <a:t>Dedicated simulation team (operations and curriculum)</a:t>
            </a:r>
          </a:p>
          <a:p>
            <a:endParaRPr lang="en-US" dirty="0"/>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2909026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Recommendations</a:t>
            </a:r>
          </a:p>
        </p:txBody>
      </p:sp>
      <p:sp>
        <p:nvSpPr>
          <p:cNvPr id="3" name="Content Placeholder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2500"/>
          </a:bodyPr>
          <a:lstStyle/>
          <a:p>
            <a:pPr lvl="0"/>
            <a:r>
              <a:rPr lang="en-US" dirty="0"/>
              <a:t>Reaching faculty (providing faculty development – using a team approach – faculty experts in sim)</a:t>
            </a:r>
          </a:p>
          <a:p>
            <a:pPr lvl="0"/>
            <a:r>
              <a:rPr lang="en-US" dirty="0"/>
              <a:t>Simulation research is in its infancy (many opportunities to explore)</a:t>
            </a:r>
          </a:p>
          <a:p>
            <a:pPr lvl="0"/>
            <a:r>
              <a:rPr lang="en-US" dirty="0"/>
              <a:t>NLN Jeffries Simulation Theory provides scientific grounding for future research</a:t>
            </a:r>
          </a:p>
          <a:p>
            <a:pPr lvl="0"/>
            <a:r>
              <a:rPr lang="en-US" dirty="0"/>
              <a:t>Data-driven metrics to improve student learning outcomes and patient outcomes. </a:t>
            </a:r>
          </a:p>
          <a:p>
            <a:pPr lvl="0"/>
            <a:r>
              <a:rPr lang="en-US" dirty="0"/>
              <a:t>Looking for return-on-investment (how many hours in sim? Virtual sim? Should be &gt; 10 + hours?)</a:t>
            </a:r>
          </a:p>
          <a:p>
            <a:pPr marL="0" indent="0">
              <a:buNone/>
            </a:pPr>
            <a:endParaRPr lang="en-US" dirty="0"/>
          </a:p>
        </p:txBody>
      </p:sp>
      <p:sp>
        <p:nvSpPr>
          <p:cNvPr id="4" name="Footer Placeholder 3"/>
          <p:cNvSpPr>
            <a:spLocks noGrp="1"/>
          </p:cNvSpPr>
          <p:nvPr>
            <p:ph type="ftr" sz="quarter" idx="11"/>
          </p:nvPr>
        </p:nvSpPr>
        <p:spPr/>
        <p:txBody>
          <a:bodyPr/>
          <a:lstStyle/>
          <a:p>
            <a:r>
              <a:rPr lang="en-US" dirty="0"/>
              <a:t>P. Sadlon 2019</a:t>
            </a:r>
          </a:p>
        </p:txBody>
      </p:sp>
    </p:spTree>
    <p:extLst>
      <p:ext uri="{BB962C8B-B14F-4D97-AF65-F5344CB8AC3E}">
        <p14:creationId xmlns:p14="http://schemas.microsoft.com/office/powerpoint/2010/main" val="25506043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F2B43C463F41478BD76E1A21993839" ma:contentTypeVersion="1" ma:contentTypeDescription="Create a new document." ma:contentTypeScope="" ma:versionID="436696e23158d4c0a8f2285e7a261017">
  <xsd:schema xmlns:xsd="http://www.w3.org/2001/XMLSchema" xmlns:xs="http://www.w3.org/2001/XMLSchema" xmlns:p="http://schemas.microsoft.com/office/2006/metadata/properties" xmlns:ns1="http://schemas.microsoft.com/sharepoint/v3" xmlns:ns2="67887a43-7e4d-4c1c-91d7-15e417b1b8ab" targetNamespace="http://schemas.microsoft.com/office/2006/metadata/properties" ma:root="true" ma:fieldsID="ed8319cab76603dc2a74eebf9a0c5305" ns1:_="" ns2:_="">
    <xsd:import namespace="http://schemas.microsoft.com/sharepoint/v3"/>
    <xsd:import namespace="67887a43-7e4d-4c1c-91d7-15e417b1b8ab"/>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887a43-7e4d-4c1c-91d7-15e417b1b8ab"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67887a43-7e4d-4c1c-91d7-15e417b1b8ab">67Z3ZXSPZZWZ-1022-10</_dlc_DocId>
    <_dlc_DocIdUrl xmlns="67887a43-7e4d-4c1c-91d7-15e417b1b8ab">
      <Url>http://www-prod.ric.edu/simlab/_layouts/15/DocIdRedir.aspx?ID=67Z3ZXSPZZWZ-1022-10</Url>
      <Description>67Z3ZXSPZZWZ-1022-10</Description>
    </_dlc_DocIdUrl>
  </documentManagement>
</p:properties>
</file>

<file path=customXml/itemProps1.xml><?xml version="1.0" encoding="utf-8"?>
<ds:datastoreItem xmlns:ds="http://schemas.openxmlformats.org/officeDocument/2006/customXml" ds:itemID="{57857093-14B8-4897-A35F-FBC7863E86D7}"/>
</file>

<file path=customXml/itemProps2.xml><?xml version="1.0" encoding="utf-8"?>
<ds:datastoreItem xmlns:ds="http://schemas.openxmlformats.org/officeDocument/2006/customXml" ds:itemID="{873775C0-71D1-4733-A9BD-C62E891A8618}"/>
</file>

<file path=customXml/itemProps3.xml><?xml version="1.0" encoding="utf-8"?>
<ds:datastoreItem xmlns:ds="http://schemas.openxmlformats.org/officeDocument/2006/customXml" ds:itemID="{48AF3C98-BAF7-4734-AC9C-8735A99B9518}"/>
</file>

<file path=customXml/itemProps4.xml><?xml version="1.0" encoding="utf-8"?>
<ds:datastoreItem xmlns:ds="http://schemas.openxmlformats.org/officeDocument/2006/customXml" ds:itemID="{19022B61-7FC2-4626-BA1C-8882EFDEA893}"/>
</file>

<file path=docProps/app.xml><?xml version="1.0" encoding="utf-8"?>
<Properties xmlns="http://schemas.openxmlformats.org/officeDocument/2006/extended-properties" xmlns:vt="http://schemas.openxmlformats.org/officeDocument/2006/docPropsVTypes">
  <Template>Organic</Template>
  <TotalTime>1113</TotalTime>
  <Words>2314</Words>
  <Application>Microsoft Office PowerPoint</Application>
  <PresentationFormat>Widescreen</PresentationFormat>
  <Paragraphs>248</Paragraphs>
  <Slides>38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Brush Script Std</vt:lpstr>
      <vt:lpstr>Calibri</vt:lpstr>
      <vt:lpstr>Garamond</vt:lpstr>
      <vt:lpstr>Organic</vt:lpstr>
      <vt:lpstr>Faculty Development in Simulation  Series 2019 “Focus on Facilitation and Debriefing”</vt:lpstr>
      <vt:lpstr>Why are we here?</vt:lpstr>
      <vt:lpstr>Learning Objectives</vt:lpstr>
      <vt:lpstr>What are we going to do?</vt:lpstr>
      <vt:lpstr>PowerPoint Presentation</vt:lpstr>
      <vt:lpstr>The NCSBN Landmark Simulation Study</vt:lpstr>
      <vt:lpstr>Expert Counsel </vt:lpstr>
      <vt:lpstr>Available Benchmarks</vt:lpstr>
      <vt:lpstr>Future Recommendations</vt:lpstr>
      <vt:lpstr>Faculty Preparation</vt:lpstr>
      <vt:lpstr>PowerPoint Presentation</vt:lpstr>
      <vt:lpstr>PowerPoint Presentation</vt:lpstr>
      <vt:lpstr>The Facilitation Process</vt:lpstr>
      <vt:lpstr>What is the purpose of pre-briefing? (McDermott et al., 2017 Delphi study)</vt:lpstr>
      <vt:lpstr>Pre-briefing Concepts</vt:lpstr>
      <vt:lpstr>Pre-briefing Concepts “The McDermott et al., 2017 study”</vt:lpstr>
      <vt:lpstr>Pre-briefing Concepts continued… (McDermott et al., 2017)</vt:lpstr>
      <vt:lpstr>Types of Pre-briefing Strategies</vt:lpstr>
      <vt:lpstr>What To Consider For Pre-Briefing</vt:lpstr>
      <vt:lpstr>The Novice Facilitator</vt:lpstr>
      <vt:lpstr>Facilitation</vt:lpstr>
      <vt:lpstr>Facilitation Mentors </vt:lpstr>
      <vt:lpstr>PowerPoint Presentation</vt:lpstr>
      <vt:lpstr>PowerPoint Presentation</vt:lpstr>
      <vt:lpstr>Using the CLEAR framework to enhance facilitation *(Moulton, et al., 2017)  </vt:lpstr>
      <vt:lpstr>INTERACTIVE EXERCISE!</vt:lpstr>
      <vt:lpstr>PowerPoint Presentation</vt:lpstr>
      <vt:lpstr>Debriefing </vt:lpstr>
      <vt:lpstr>A Message from Dr. Paul Phrampus Simulation Director/University of Pittsburgh’s Wiser Institute</vt:lpstr>
      <vt:lpstr>Debriefing Theory</vt:lpstr>
      <vt:lpstr>Debriefing Structure</vt:lpstr>
      <vt:lpstr>Introducing the DASH©</vt:lpstr>
      <vt:lpstr>A DASH© to the top (Rudolph, et al. 2016)</vt:lpstr>
      <vt:lpstr>Using the DASH – The Six Elements </vt:lpstr>
      <vt:lpstr>INTERACTIVE EXERCISE!!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Development in Simulation Series 2019 “Focus on Facilitation and Debriefing”</dc:title>
  <dc:creator>Sadlon, Penni</dc:creator>
  <cp:lastModifiedBy>Sadlon, Penni</cp:lastModifiedBy>
  <cp:revision>34</cp:revision>
  <dcterms:created xsi:type="dcterms:W3CDTF">2019-01-07T22:49:27Z</dcterms:created>
  <dcterms:modified xsi:type="dcterms:W3CDTF">2019-08-10T19:10:58Z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0x010100E2F2B43C463F41478BD76E1A21993839</vt:lpwstr>
  </property>
  <property fmtid="{D5CDD505-2E9C-101B-9397-08002B2CF9AE}" pid="3" name="_dlc_DocIdItemGuid">
    <vt:lpwstr>7f3ff08a-d0d2-4695-b0d3-ed4db75aa8f8</vt:lpwstr>
  </property>
</Properties>
</file>